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5" r:id="rId2"/>
    <p:sldId id="287" r:id="rId3"/>
    <p:sldId id="289" r:id="rId4"/>
    <p:sldId id="292" r:id="rId5"/>
    <p:sldId id="300" r:id="rId6"/>
    <p:sldId id="298" r:id="rId7"/>
    <p:sldId id="302" r:id="rId8"/>
    <p:sldId id="277" r:id="rId9"/>
    <p:sldId id="293" r:id="rId10"/>
    <p:sldId id="294" r:id="rId11"/>
    <p:sldId id="285" r:id="rId12"/>
    <p:sldId id="279" r:id="rId13"/>
    <p:sldId id="303" r:id="rId14"/>
    <p:sldId id="273" r:id="rId15"/>
  </p:sldIdLst>
  <p:sldSz cx="9144000" cy="6858000" type="screen4x3"/>
  <p:notesSz cx="6805613" cy="9944100"/>
  <p:embeddedFontLst>
    <p:embeddedFont>
      <p:font typeface="Avenir LT 55 Roman" panose="020B0503020000020003" pitchFamily="34" charset="0"/>
      <p:regular r:id="rId16"/>
      <p:italic r:id="rId17"/>
    </p:embeddedFont>
    <p:embeddedFont>
      <p:font typeface="Avenir LT 65 Medium" panose="020B0A03020000020003" pitchFamily="3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FF"/>
    <a:srgbClr val="040FD7"/>
    <a:srgbClr val="040F72"/>
    <a:srgbClr val="10D583"/>
    <a:srgbClr val="11D583"/>
    <a:srgbClr val="4A66AC"/>
    <a:srgbClr val="FF66FF"/>
    <a:srgbClr val="D3D3D8"/>
    <a:srgbClr val="1D1D1B"/>
    <a:srgbClr val="001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2" autoAdjust="0"/>
    <p:restoredTop sz="96473" autoAdjust="0"/>
  </p:normalViewPr>
  <p:slideViewPr>
    <p:cSldViewPr snapToGrid="0">
      <p:cViewPr varScale="1">
        <p:scale>
          <a:sx n="110" d="100"/>
          <a:sy n="110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52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88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7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08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84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44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02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60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6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3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76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0439-3D3F-494E-B8D4-2F2616EC4FE7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3C55-DD80-4EC1-BFD2-A9C35DDD11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58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7"/>
          <a:stretch/>
        </p:blipFill>
        <p:spPr>
          <a:xfrm>
            <a:off x="-17397" y="5"/>
            <a:ext cx="6043343" cy="639208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26503" y="3993160"/>
            <a:ext cx="5259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>
                <a:solidFill>
                  <a:schemeClr val="bg1"/>
                </a:solidFill>
                <a:latin typeface="Avenir LT 55 Roman" panose="020B0503020000020003" pitchFamily="34" charset="0"/>
              </a:rPr>
              <a:t>Jerry Brouwer, directeur DSI/Tuchtrecht Banken</a:t>
            </a:r>
          </a:p>
          <a:p>
            <a:r>
              <a:rPr lang="nl-NL" sz="15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25 oktober 2017</a:t>
            </a:r>
            <a:endParaRPr lang="nl-NL" sz="1500" dirty="0">
              <a:solidFill>
                <a:schemeClr val="bg1"/>
              </a:solidFill>
              <a:latin typeface="Avenir LT 65 Medium" panose="020B0A030200000200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5775683"/>
            <a:ext cx="2807435" cy="7870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9391" y="528506"/>
            <a:ext cx="6424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Beleggingsadvies, </a:t>
            </a:r>
          </a:p>
          <a:p>
            <a:r>
              <a:rPr lang="nl-NL" sz="36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Vakbekwaamheid en </a:t>
            </a:r>
          </a:p>
          <a:p>
            <a:r>
              <a:rPr lang="nl-NL" sz="36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Zelfregulering (DSI)</a:t>
            </a:r>
            <a:endParaRPr lang="nl-NL" sz="3600" dirty="0">
              <a:solidFill>
                <a:schemeClr val="bg1"/>
              </a:solidFill>
              <a:latin typeface="Avenir LT 65 Medium" panose="020B0A03020000020003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59391" y="2333424"/>
            <a:ext cx="60498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  <a:latin typeface="Avenir LT 55 Roman" panose="020B0503020000020003" pitchFamily="34" charset="0"/>
              </a:rPr>
              <a:t> 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Avenir LT 55 Roman" panose="020B0503020000020003" pitchFamily="34" charset="0"/>
              </a:rPr>
              <a:t>Haags Verzekeringscentrum</a:t>
            </a:r>
            <a:endParaRPr lang="nl-NL" sz="4400" dirty="0">
              <a:solidFill>
                <a:schemeClr val="bg1"/>
              </a:solidFill>
              <a:latin typeface="Avenir LT 55 Roman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8801" y="1280155"/>
            <a:ext cx="7760421" cy="4792300"/>
          </a:xfrm>
        </p:spPr>
        <p:txBody>
          <a:bodyPr/>
          <a:lstStyle/>
          <a:p>
            <a:pPr>
              <a:buClr>
                <a:srgbClr val="0067FF"/>
              </a:buClr>
            </a:pPr>
            <a:r>
              <a:rPr lang="nl-NL" dirty="0" smtClean="0">
                <a:latin typeface="Avenir LT 55 Roman" panose="020B0503020000020003" pitchFamily="34" charset="0"/>
              </a:rPr>
              <a:t>En het Nationaal Regime?</a:t>
            </a:r>
          </a:p>
          <a:p>
            <a:pPr>
              <a:buClr>
                <a:srgbClr val="0067FF"/>
              </a:buClr>
            </a:pPr>
            <a:r>
              <a:rPr lang="nl-NL" dirty="0" smtClean="0">
                <a:latin typeface="Avenir LT 55 Roman" panose="020B0503020000020003" pitchFamily="34" charset="0"/>
              </a:rPr>
              <a:t>En de </a:t>
            </a:r>
            <a:r>
              <a:rPr lang="nl-NL" dirty="0" smtClean="0">
                <a:latin typeface="Avenir LT 55 Roman" panose="020B0503020000020003" pitchFamily="34" charset="0"/>
              </a:rPr>
              <a:t>moduul </a:t>
            </a:r>
            <a:r>
              <a:rPr lang="nl-NL" dirty="0" smtClean="0">
                <a:latin typeface="Avenir LT 55 Roman" panose="020B0503020000020003" pitchFamily="34" charset="0"/>
              </a:rPr>
              <a:t>Vermogen WFT?</a:t>
            </a:r>
          </a:p>
          <a:p>
            <a:endParaRPr lang="nl-NL" dirty="0">
              <a:latin typeface="Avenir LT 55 Roman" panose="020B0503020000020003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Avenir LT 65 Medium" panose="020B0A03020000020003" pitchFamily="34" charset="0"/>
              </a:rPr>
              <a:t>Conclusie</a:t>
            </a:r>
          </a:p>
          <a:p>
            <a:pPr marL="0" indent="0">
              <a:buNone/>
            </a:pPr>
            <a:r>
              <a:rPr lang="nl-NL" dirty="0" smtClean="0">
                <a:latin typeface="Avenir LT 55 Roman" panose="020B0503020000020003" pitchFamily="34" charset="0"/>
              </a:rPr>
              <a:t>Wat betekent dit alles voor u en het geven van (juist) </a:t>
            </a:r>
            <a:r>
              <a:rPr lang="nl-NL" dirty="0" smtClean="0">
                <a:latin typeface="Avenir LT 55 Roman" panose="020B0503020000020003" pitchFamily="34" charset="0"/>
              </a:rPr>
              <a:t>beleggingsadvies</a:t>
            </a:r>
            <a:r>
              <a:rPr lang="nl-NL" dirty="0" smtClean="0">
                <a:latin typeface="Avenir LT 55 Roman" panose="020B0503020000020003" pitchFamily="34" charset="0"/>
              </a:rPr>
              <a:t>?</a:t>
            </a:r>
          </a:p>
          <a:p>
            <a:endParaRPr lang="nl-NL" dirty="0" smtClean="0">
              <a:latin typeface="Avenir LT 55 Roman" panose="020B0503020000020003" pitchFamily="34" charset="0"/>
            </a:endParaRPr>
          </a:p>
          <a:p>
            <a:pPr marL="0" indent="0">
              <a:buNone/>
            </a:pPr>
            <a:endParaRPr lang="nl-NL" dirty="0">
              <a:latin typeface="Avenir LT 55 Roman" panose="020B0503020000020003" pitchFamily="34" charset="0"/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728802" y="41301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MiFID 2, WFT en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Nationaal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Regime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45326"/>
            <a:ext cx="7566116" cy="4931637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  <a:buClr>
                <a:srgbClr val="0067FF"/>
              </a:buClr>
              <a:buSzPct val="85000"/>
            </a:pPr>
            <a:r>
              <a:rPr lang="nl-NL" dirty="0" smtClean="0">
                <a:latin typeface="Avenir LT 55 Roman" panose="020B0503020000020003" pitchFamily="34" charset="0"/>
              </a:rPr>
              <a:t>3 </a:t>
            </a:r>
            <a:r>
              <a:rPr lang="nl-NL" dirty="0" smtClean="0">
                <a:latin typeface="Avenir LT 55 Roman" panose="020B0503020000020003" pitchFamily="34" charset="0"/>
              </a:rPr>
              <a:t>januari 2018 – inwerkingtreding </a:t>
            </a:r>
            <a:r>
              <a:rPr lang="en-US" dirty="0">
                <a:latin typeface="Avenir LT 55 Roman" panose="020B0503020000020003" pitchFamily="34" charset="0"/>
              </a:rPr>
              <a:t>MiFID2 </a:t>
            </a:r>
            <a:r>
              <a:rPr lang="en-US" dirty="0" err="1">
                <a:latin typeface="Avenir LT 55 Roman" panose="020B0503020000020003" pitchFamily="34" charset="0"/>
              </a:rPr>
              <a:t>artikel</a:t>
            </a:r>
            <a:r>
              <a:rPr lang="en-US" dirty="0">
                <a:latin typeface="Avenir LT 55 Roman" panose="020B0503020000020003" pitchFamily="34" charset="0"/>
              </a:rPr>
              <a:t> 24 </a:t>
            </a:r>
            <a:r>
              <a:rPr lang="en-US" dirty="0" err="1">
                <a:latin typeface="Avenir LT 55 Roman" panose="020B0503020000020003" pitchFamily="34" charset="0"/>
              </a:rPr>
              <a:t>en</a:t>
            </a:r>
            <a:r>
              <a:rPr lang="en-US" dirty="0">
                <a:latin typeface="Avenir LT 55 Roman" panose="020B0503020000020003" pitchFamily="34" charset="0"/>
              </a:rPr>
              <a:t> </a:t>
            </a:r>
            <a:r>
              <a:rPr lang="en-US" dirty="0" smtClean="0">
                <a:latin typeface="Avenir LT 55 Roman" panose="020B0503020000020003" pitchFamily="34" charset="0"/>
              </a:rPr>
              <a:t>25 </a:t>
            </a:r>
            <a:r>
              <a:rPr lang="en-US" dirty="0" err="1" smtClean="0">
                <a:latin typeface="Avenir LT 55 Roman" panose="020B0503020000020003" pitchFamily="34" charset="0"/>
              </a:rPr>
              <a:t>en</a:t>
            </a:r>
            <a:r>
              <a:rPr lang="en-US" dirty="0" smtClean="0">
                <a:latin typeface="Avenir LT 55 Roman" panose="020B0503020000020003" pitchFamily="34" charset="0"/>
              </a:rPr>
              <a:t> </a:t>
            </a:r>
            <a:r>
              <a:rPr lang="nl-NL" dirty="0" smtClean="0">
                <a:latin typeface="Avenir LT 55 Roman" panose="020B0503020000020003" pitchFamily="34" charset="0"/>
              </a:rPr>
              <a:t>ESMA-richtsnoeren </a:t>
            </a:r>
          </a:p>
          <a:p>
            <a:pPr>
              <a:spcBef>
                <a:spcPts val="1400"/>
              </a:spcBef>
              <a:buClr>
                <a:srgbClr val="0067FF"/>
              </a:buClr>
              <a:buSzPct val="85000"/>
            </a:pPr>
            <a:r>
              <a:rPr lang="en-US" dirty="0" err="1" smtClean="0">
                <a:latin typeface="Avenir LT 55 Roman" panose="020B0503020000020003" pitchFamily="34" charset="0"/>
              </a:rPr>
              <a:t>Consultatie</a:t>
            </a:r>
            <a:r>
              <a:rPr lang="en-US" dirty="0" smtClean="0">
                <a:latin typeface="Avenir LT 55 Roman" panose="020B0503020000020003" pitchFamily="34" charset="0"/>
              </a:rPr>
              <a:t> </a:t>
            </a:r>
            <a:r>
              <a:rPr lang="en-US" dirty="0" err="1" smtClean="0">
                <a:latin typeface="Avenir LT 55 Roman" panose="020B0503020000020003" pitchFamily="34" charset="0"/>
              </a:rPr>
              <a:t>vrijstellingsregeling</a:t>
            </a:r>
            <a:r>
              <a:rPr lang="en-US" dirty="0" smtClean="0">
                <a:latin typeface="Avenir LT 55 Roman" panose="020B0503020000020003" pitchFamily="34" charset="0"/>
              </a:rPr>
              <a:t> WFT (later </a:t>
            </a:r>
            <a:r>
              <a:rPr lang="en-US" dirty="0" err="1" smtClean="0">
                <a:latin typeface="Avenir LT 55 Roman" panose="020B0503020000020003" pitchFamily="34" charset="0"/>
              </a:rPr>
              <a:t>dit</a:t>
            </a:r>
            <a:r>
              <a:rPr lang="en-US" dirty="0" smtClean="0">
                <a:latin typeface="Avenir LT 55 Roman" panose="020B0503020000020003" pitchFamily="34" charset="0"/>
              </a:rPr>
              <a:t> </a:t>
            </a:r>
            <a:r>
              <a:rPr lang="en-US" dirty="0" err="1" smtClean="0">
                <a:latin typeface="Avenir LT 55 Roman" panose="020B0503020000020003" pitchFamily="34" charset="0"/>
              </a:rPr>
              <a:t>jaar</a:t>
            </a:r>
            <a:r>
              <a:rPr lang="en-US" dirty="0" smtClean="0">
                <a:latin typeface="Avenir LT 55 Roman" panose="020B0503020000020003" pitchFamily="34" charset="0"/>
              </a:rPr>
              <a:t>)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Tijdspad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6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45326"/>
            <a:ext cx="7886700" cy="4931637"/>
          </a:xfrm>
        </p:spPr>
        <p:txBody>
          <a:bodyPr/>
          <a:lstStyle/>
          <a:p>
            <a:pPr>
              <a:spcBef>
                <a:spcPts val="1400"/>
              </a:spcBef>
              <a:buClr>
                <a:srgbClr val="0067FF"/>
              </a:buClr>
              <a:buSzPct val="85000"/>
              <a:buFont typeface="Avenir LT 65 Medium" panose="020B0A03020000020003" pitchFamily="34" charset="0"/>
              <a:buChar char="•"/>
            </a:pPr>
            <a:r>
              <a:rPr lang="en-US" dirty="0" err="1" smtClean="0">
                <a:latin typeface="Avenir LT 55 Roman" panose="020B0503020000020003" pitchFamily="34" charset="0"/>
              </a:rPr>
              <a:t>Invulling</a:t>
            </a:r>
            <a:r>
              <a:rPr lang="en-US" dirty="0" smtClean="0">
                <a:latin typeface="Avenir LT 55 Roman" panose="020B0503020000020003" pitchFamily="34" charset="0"/>
              </a:rPr>
              <a:t> </a:t>
            </a:r>
            <a:r>
              <a:rPr lang="en-US" dirty="0" err="1" smtClean="0">
                <a:latin typeface="Avenir LT 55 Roman" panose="020B0503020000020003" pitchFamily="34" charset="0"/>
              </a:rPr>
              <a:t>zelfregulering</a:t>
            </a:r>
            <a:r>
              <a:rPr lang="en-US" dirty="0" smtClean="0">
                <a:latin typeface="Avenir LT 55 Roman" panose="020B0503020000020003" pitchFamily="34" charset="0"/>
              </a:rPr>
              <a:t> door DSI: </a:t>
            </a:r>
          </a:p>
          <a:p>
            <a:pPr lvl="1">
              <a:spcBef>
                <a:spcPts val="1400"/>
              </a:spcBef>
              <a:buClr>
                <a:srgbClr val="0067FF"/>
              </a:buClr>
              <a:buSzPct val="50000"/>
              <a:buFont typeface="Arial" panose="020B0604020202020204" pitchFamily="34" charset="0"/>
              <a:buChar char="►"/>
            </a:pPr>
            <a:r>
              <a:rPr lang="en-US" dirty="0" err="1" smtClean="0">
                <a:latin typeface="Avenir LT 55 Roman" panose="020B0503020000020003" pitchFamily="34" charset="0"/>
              </a:rPr>
              <a:t>concretisering</a:t>
            </a:r>
            <a:r>
              <a:rPr lang="en-US" dirty="0" smtClean="0">
                <a:latin typeface="Avenir LT 55 Roman" panose="020B0503020000020003" pitchFamily="34" charset="0"/>
              </a:rPr>
              <a:t> ESMA-norm door </a:t>
            </a:r>
            <a:r>
              <a:rPr lang="en-US" dirty="0" err="1" smtClean="0">
                <a:latin typeface="Avenir LT 55 Roman" panose="020B0503020000020003" pitchFamily="34" charset="0"/>
              </a:rPr>
              <a:t>deze</a:t>
            </a:r>
            <a:r>
              <a:rPr lang="en-US" dirty="0" smtClean="0">
                <a:latin typeface="Avenir LT 55 Roman" panose="020B0503020000020003" pitchFamily="34" charset="0"/>
              </a:rPr>
              <a:t> </a:t>
            </a:r>
            <a:r>
              <a:rPr lang="en-US" dirty="0" err="1" smtClean="0">
                <a:latin typeface="Avenir LT 55 Roman" panose="020B0503020000020003" pitchFamily="34" charset="0"/>
              </a:rPr>
              <a:t>te</a:t>
            </a:r>
            <a:r>
              <a:rPr lang="en-US" dirty="0" smtClean="0">
                <a:latin typeface="Avenir LT 55 Roman" panose="020B0503020000020003" pitchFamily="34" charset="0"/>
              </a:rPr>
              <a:t> </a:t>
            </a:r>
            <a:r>
              <a:rPr lang="en-US" dirty="0" err="1" smtClean="0">
                <a:latin typeface="Avenir LT 55 Roman" panose="020B0503020000020003" pitchFamily="34" charset="0"/>
              </a:rPr>
              <a:t>vertalen</a:t>
            </a:r>
            <a:r>
              <a:rPr lang="en-US" dirty="0" smtClean="0">
                <a:latin typeface="Avenir LT 55 Roman" panose="020B0503020000020003" pitchFamily="34" charset="0"/>
              </a:rPr>
              <a:t> </a:t>
            </a:r>
            <a:r>
              <a:rPr lang="en-US" dirty="0" err="1" smtClean="0">
                <a:latin typeface="Avenir LT 55 Roman" panose="020B0503020000020003" pitchFamily="34" charset="0"/>
              </a:rPr>
              <a:t>naar</a:t>
            </a:r>
            <a:r>
              <a:rPr lang="en-US" dirty="0" smtClean="0">
                <a:latin typeface="Avenir LT 55 Roman" panose="020B0503020000020003" pitchFamily="34" charset="0"/>
              </a:rPr>
              <a:t> </a:t>
            </a:r>
            <a:r>
              <a:rPr lang="en-US" dirty="0" err="1" smtClean="0">
                <a:latin typeface="Avenir LT 55 Roman" panose="020B0503020000020003" pitchFamily="34" charset="0"/>
              </a:rPr>
              <a:t>eindtermen</a:t>
            </a:r>
            <a:r>
              <a:rPr lang="en-US" dirty="0" smtClean="0">
                <a:latin typeface="Avenir LT 55 Roman" panose="020B0503020000020003" pitchFamily="34" charset="0"/>
              </a:rPr>
              <a:t> (</a:t>
            </a:r>
            <a:r>
              <a:rPr lang="en-US" dirty="0" err="1" smtClean="0">
                <a:latin typeface="Avenir LT 55 Roman" panose="020B0503020000020003" pitchFamily="34" charset="0"/>
              </a:rPr>
              <a:t>informeren</a:t>
            </a:r>
            <a:r>
              <a:rPr lang="en-US" dirty="0" smtClean="0">
                <a:latin typeface="Avenir LT 55 Roman" panose="020B0503020000020003" pitchFamily="34" charset="0"/>
              </a:rPr>
              <a:t>/</a:t>
            </a:r>
            <a:r>
              <a:rPr lang="en-US" dirty="0" err="1" smtClean="0">
                <a:latin typeface="Avenir LT 55 Roman" panose="020B0503020000020003" pitchFamily="34" charset="0"/>
              </a:rPr>
              <a:t>adviseren</a:t>
            </a:r>
            <a:r>
              <a:rPr lang="en-US" dirty="0" smtClean="0">
                <a:latin typeface="Avenir LT 55 Roman" panose="020B0503020000020003" pitchFamily="34" charset="0"/>
              </a:rPr>
              <a:t>) </a:t>
            </a:r>
            <a:r>
              <a:rPr lang="en-US" dirty="0" err="1" smtClean="0">
                <a:latin typeface="Avenir LT 55 Roman" panose="020B0503020000020003" pitchFamily="34" charset="0"/>
              </a:rPr>
              <a:t>m.b.v</a:t>
            </a:r>
            <a:r>
              <a:rPr lang="en-US" dirty="0" smtClean="0">
                <a:latin typeface="Avenir LT 55 Roman" panose="020B0503020000020003" pitchFamily="34" charset="0"/>
              </a:rPr>
              <a:t>. DSI </a:t>
            </a:r>
            <a:r>
              <a:rPr lang="en-US" dirty="0" err="1" smtClean="0">
                <a:latin typeface="Avenir LT 55 Roman" panose="020B0503020000020003" pitchFamily="34" charset="0"/>
              </a:rPr>
              <a:t>Expertcommissies</a:t>
            </a:r>
            <a:endParaRPr lang="en-US" dirty="0" smtClean="0">
              <a:latin typeface="Avenir LT 55 Roman" panose="020B0503020000020003" pitchFamily="34" charset="0"/>
            </a:endParaRPr>
          </a:p>
          <a:p>
            <a:pPr lvl="1">
              <a:spcBef>
                <a:spcPts val="1400"/>
              </a:spcBef>
              <a:buClr>
                <a:srgbClr val="0067FF"/>
              </a:buClr>
              <a:buSzPct val="50000"/>
              <a:buFont typeface="Arial" panose="020B0604020202020204" pitchFamily="34" charset="0"/>
              <a:buChar char="►"/>
            </a:pPr>
            <a:r>
              <a:rPr lang="en-US" dirty="0" err="1" smtClean="0">
                <a:latin typeface="Avenir LT 55 Roman" panose="020B0503020000020003" pitchFamily="34" charset="0"/>
              </a:rPr>
              <a:t>Aanpassing</a:t>
            </a:r>
            <a:r>
              <a:rPr lang="en-US" dirty="0" smtClean="0">
                <a:latin typeface="Avenir LT 55 Roman" panose="020B0503020000020003" pitchFamily="34" charset="0"/>
              </a:rPr>
              <a:t> DSI-</a:t>
            </a:r>
            <a:r>
              <a:rPr lang="en-US" dirty="0" err="1" smtClean="0">
                <a:latin typeface="Avenir LT 55 Roman" panose="020B0503020000020003" pitchFamily="34" charset="0"/>
              </a:rPr>
              <a:t>registerframework</a:t>
            </a:r>
            <a:endParaRPr lang="nl-NL" dirty="0" smtClean="0">
              <a:latin typeface="Avenir LT 55 Roman" panose="020B0503020000020003" pitchFamily="34" charset="0"/>
            </a:endParaRPr>
          </a:p>
          <a:p>
            <a:pPr>
              <a:spcBef>
                <a:spcPts val="1400"/>
              </a:spcBef>
              <a:buClr>
                <a:srgbClr val="0067FF"/>
              </a:buClr>
              <a:buSzPct val="85000"/>
              <a:buFont typeface="Avenir LT 65 Medium" panose="020B0A03020000020003" pitchFamily="34" charset="0"/>
              <a:buChar char="•"/>
            </a:pPr>
            <a:r>
              <a:rPr lang="nl-NL" dirty="0" smtClean="0">
                <a:latin typeface="Avenir LT 55 Roman" panose="020B0503020000020003" pitchFamily="34" charset="0"/>
              </a:rPr>
              <a:t>Ontwikkeling/accreditatie examens t.b.v. DSI-certificering</a:t>
            </a:r>
          </a:p>
          <a:p>
            <a:pPr>
              <a:spcBef>
                <a:spcPts val="1400"/>
              </a:spcBef>
              <a:buClr>
                <a:srgbClr val="0067FF"/>
              </a:buClr>
              <a:buSzPct val="85000"/>
              <a:buFont typeface="Avenir LT 65 Medium" panose="020B0A03020000020003" pitchFamily="34" charset="0"/>
              <a:buChar char="•"/>
            </a:pPr>
            <a:r>
              <a:rPr lang="en-US" dirty="0" smtClean="0">
                <a:latin typeface="Avenir LT 55 Roman" panose="020B0503020000020003" pitchFamily="34" charset="0"/>
              </a:rPr>
              <a:t>“</a:t>
            </a:r>
            <a:r>
              <a:rPr lang="en-US" dirty="0" err="1">
                <a:latin typeface="Avenir LT 55 Roman" panose="020B0503020000020003" pitchFamily="34" charset="0"/>
              </a:rPr>
              <a:t>P</a:t>
            </a:r>
            <a:r>
              <a:rPr lang="en-US" dirty="0" err="1" smtClean="0">
                <a:latin typeface="Avenir LT 55 Roman" panose="020B0503020000020003" pitchFamily="34" charset="0"/>
              </a:rPr>
              <a:t>lotten</a:t>
            </a:r>
            <a:r>
              <a:rPr lang="en-US" dirty="0" smtClean="0">
                <a:latin typeface="Avenir LT 55 Roman" panose="020B0503020000020003" pitchFamily="34" charset="0"/>
              </a:rPr>
              <a:t>” </a:t>
            </a:r>
            <a:r>
              <a:rPr lang="en-US" dirty="0" err="1" smtClean="0">
                <a:latin typeface="Avenir LT 55 Roman" panose="020B0503020000020003" pitchFamily="34" charset="0"/>
              </a:rPr>
              <a:t>huidige</a:t>
            </a:r>
            <a:r>
              <a:rPr lang="en-US" dirty="0" smtClean="0">
                <a:latin typeface="Avenir LT 55 Roman" panose="020B0503020000020003" pitchFamily="34" charset="0"/>
              </a:rPr>
              <a:t> gecertificeerden</a:t>
            </a:r>
            <a:endParaRPr lang="nl-NL" dirty="0" smtClean="0">
              <a:latin typeface="Avenir LT 55 Roman" panose="020B0503020000020003" pitchFamily="34" charset="0"/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Vervolgacties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vanuit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DSI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814" y="251910"/>
            <a:ext cx="7886700" cy="827948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DSI en Tuchtrecht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3814" y="1285694"/>
            <a:ext cx="7886700" cy="4351338"/>
          </a:xfrm>
        </p:spPr>
        <p:txBody>
          <a:bodyPr/>
          <a:lstStyle/>
          <a:p>
            <a:pPr>
              <a:buClr>
                <a:srgbClr val="0067FF"/>
              </a:buClr>
            </a:pPr>
            <a:r>
              <a:rPr lang="nl-NL" dirty="0" smtClean="0">
                <a:latin typeface="Avenir LT 55 Roman" panose="020B0503020000020003" pitchFamily="34" charset="0"/>
              </a:rPr>
              <a:t>DSI tuchtrecht vanaf 1999 voor geregistreerde functies (beleggingsindustrie). </a:t>
            </a:r>
          </a:p>
          <a:p>
            <a:pPr>
              <a:buClr>
                <a:srgbClr val="0067FF"/>
              </a:buClr>
            </a:pPr>
            <a:r>
              <a:rPr lang="nl-NL" dirty="0" smtClean="0">
                <a:latin typeface="Avenir LT 55 Roman" panose="020B0503020000020003" pitchFamily="34" charset="0"/>
              </a:rPr>
              <a:t>Vanaf 1 april 2015 ondersteuning van de Stichting Tuchtrecht Banken (</a:t>
            </a:r>
            <a:r>
              <a:rPr lang="nl-NL" dirty="0" err="1" smtClean="0">
                <a:latin typeface="Avenir LT 55 Roman" panose="020B0503020000020003" pitchFamily="34" charset="0"/>
              </a:rPr>
              <a:t>Bankierseed</a:t>
            </a:r>
            <a:r>
              <a:rPr lang="nl-NL" dirty="0" smtClean="0">
                <a:latin typeface="Avenir LT 55 Roman" panose="020B0503020000020003" pitchFamily="34" charset="0"/>
              </a:rPr>
              <a:t>). </a:t>
            </a:r>
            <a:endParaRPr lang="nl-NL" dirty="0">
              <a:latin typeface="Avenir LT 55 Roman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Bedankt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voor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uw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aandacht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50" y="1885514"/>
            <a:ext cx="2759554" cy="275955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53006" y="4839893"/>
            <a:ext cx="7820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600" dirty="0" smtClean="0">
                <a:latin typeface="Avenir LT 65 Medium" panose="020B0A03020000020003" pitchFamily="34" charset="0"/>
              </a:rPr>
              <a:t>Jerry Brouwer</a:t>
            </a:r>
            <a:endParaRPr lang="nl-NL" sz="1600" dirty="0">
              <a:latin typeface="Avenir LT 65 Medium" panose="020B0A03020000020003" pitchFamily="34" charset="0"/>
            </a:endParaRPr>
          </a:p>
          <a:p>
            <a:pPr algn="ctr"/>
            <a:r>
              <a:rPr lang="nl-NL" sz="1600" dirty="0" smtClean="0">
                <a:latin typeface="Avenir LT 65 Medium" panose="020B0A03020000020003" pitchFamily="34" charset="0"/>
              </a:rPr>
              <a:t>j.brouwer@dsi.nl</a:t>
            </a:r>
            <a:endParaRPr lang="nl-NL" sz="1600" dirty="0">
              <a:latin typeface="Avenir LT 65 Medium" panose="020B0A03020000020003" pitchFamily="34" charset="0"/>
            </a:endParaRPr>
          </a:p>
          <a:p>
            <a:pPr algn="ctr"/>
            <a:endParaRPr lang="nl-NL" sz="1600" dirty="0"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/>
          <p:cNvGrpSpPr/>
          <p:nvPr/>
        </p:nvGrpSpPr>
        <p:grpSpPr>
          <a:xfrm>
            <a:off x="591472" y="1236619"/>
            <a:ext cx="7864555" cy="2960919"/>
            <a:chOff x="374467" y="809896"/>
            <a:chExt cx="8114968" cy="2955890"/>
          </a:xfrm>
          <a:solidFill>
            <a:schemeClr val="bg1"/>
          </a:solidFill>
        </p:grpSpPr>
        <p:sp>
          <p:nvSpPr>
            <p:cNvPr id="14" name="Stroomdiagram: Handmatige invoer 13"/>
            <p:cNvSpPr/>
            <p:nvPr/>
          </p:nvSpPr>
          <p:spPr>
            <a:xfrm flipV="1">
              <a:off x="374467" y="809896"/>
              <a:ext cx="4058196" cy="2955890"/>
            </a:xfrm>
            <a:prstGeom prst="flowChartManualInput">
              <a:avLst/>
            </a:prstGeom>
            <a:solidFill>
              <a:srgbClr val="D3D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Stroomdiagram: Handmatige invoer 14"/>
            <p:cNvSpPr/>
            <p:nvPr/>
          </p:nvSpPr>
          <p:spPr>
            <a:xfrm flipH="1" flipV="1">
              <a:off x="4431239" y="809896"/>
              <a:ext cx="4058196" cy="2955890"/>
            </a:xfrm>
            <a:prstGeom prst="flowChartManualInput">
              <a:avLst/>
            </a:prstGeom>
            <a:solidFill>
              <a:srgbClr val="D3D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85" y="4197538"/>
            <a:ext cx="2031947" cy="2031947"/>
          </a:xfrm>
          <a:prstGeom prst="rect">
            <a:avLst/>
          </a:prstGeom>
        </p:spPr>
      </p:pic>
      <p:sp>
        <p:nvSpPr>
          <p:cNvPr id="10" name="Ovaal 9"/>
          <p:cNvSpPr/>
          <p:nvPr/>
        </p:nvSpPr>
        <p:spPr>
          <a:xfrm>
            <a:off x="949246" y="1776556"/>
            <a:ext cx="1550126" cy="1550126"/>
          </a:xfrm>
          <a:prstGeom prst="ellipse">
            <a:avLst/>
          </a:prstGeom>
          <a:solidFill>
            <a:srgbClr val="006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2786323" y="1776556"/>
            <a:ext cx="1550126" cy="1550126"/>
          </a:xfrm>
          <a:prstGeom prst="ellipse">
            <a:avLst/>
          </a:prstGeom>
          <a:solidFill>
            <a:srgbClr val="040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4623400" y="1776556"/>
            <a:ext cx="1550126" cy="1550126"/>
          </a:xfrm>
          <a:prstGeom prst="ellipse">
            <a:avLst/>
          </a:prstGeom>
          <a:solidFill>
            <a:srgbClr val="040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Ovaal 12"/>
          <p:cNvSpPr/>
          <p:nvPr/>
        </p:nvSpPr>
        <p:spPr>
          <a:xfrm>
            <a:off x="6478750" y="1776556"/>
            <a:ext cx="1550126" cy="1550126"/>
          </a:xfrm>
          <a:prstGeom prst="ellipse">
            <a:avLst/>
          </a:prstGeom>
          <a:solidFill>
            <a:srgbClr val="1D1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1096429" y="2228452"/>
            <a:ext cx="12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NYSE Euronext</a:t>
            </a:r>
            <a:endParaRPr lang="nl-NL" sz="1400" dirty="0">
              <a:solidFill>
                <a:schemeClr val="bg1"/>
              </a:solidFill>
              <a:latin typeface="Avenir LT 65 Medium" panose="020B0A030200000200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930014" y="2336174"/>
            <a:ext cx="126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NVB</a:t>
            </a:r>
            <a:endParaRPr lang="nl-NL" sz="1400" dirty="0">
              <a:solidFill>
                <a:schemeClr val="bg1"/>
              </a:solidFill>
              <a:latin typeface="Avenir LT 65 Medium" panose="020B0A03020000020003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655502" y="2182287"/>
            <a:ext cx="1485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Verbond 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van Verzekeraars</a:t>
            </a:r>
            <a:endParaRPr lang="nl-NL" sz="1400" dirty="0">
              <a:solidFill>
                <a:schemeClr val="bg1"/>
              </a:solidFill>
              <a:latin typeface="Avenir LT 65 Medium" panose="020B0A03020000020003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548127" y="2120731"/>
            <a:ext cx="1406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Overige branche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Avenir LT 65 Medium" panose="020B0A03020000020003" pitchFamily="34" charset="0"/>
              </a:rPr>
              <a:t>organisaties</a:t>
            </a:r>
            <a:endParaRPr lang="nl-NL" sz="1400" dirty="0">
              <a:solidFill>
                <a:schemeClr val="bg1"/>
              </a:solidFill>
              <a:latin typeface="Avenir LT 65 Medium" panose="020B0A03020000020003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973224" y="3518890"/>
            <a:ext cx="105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venir LT 65 Medium" panose="020B0A03020000020003" pitchFamily="34" charset="0"/>
              </a:rPr>
              <a:t>1999</a:t>
            </a:r>
            <a:endParaRPr lang="nl-NL" dirty="0">
              <a:latin typeface="Avenir LT 65 Medium" panose="020B0A03020000020003" pitchFamily="34" charset="0"/>
            </a:endParaRPr>
          </a:p>
        </p:txBody>
      </p:sp>
      <p:sp>
        <p:nvSpPr>
          <p:cNvPr id="17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Ontstaan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DSI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34958" t="6342" r="38513" b="6942"/>
          <a:stretch/>
        </p:blipFill>
        <p:spPr>
          <a:xfrm>
            <a:off x="3405051" y="2290354"/>
            <a:ext cx="2159726" cy="20900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69793"/>
          <a:stretch/>
        </p:blipFill>
        <p:spPr>
          <a:xfrm>
            <a:off x="559292" y="2137476"/>
            <a:ext cx="2459116" cy="241026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68375"/>
          <a:stretch/>
        </p:blipFill>
        <p:spPr>
          <a:xfrm>
            <a:off x="6125592" y="2137476"/>
            <a:ext cx="2574524" cy="2410266"/>
          </a:xfrm>
          <a:prstGeom prst="rect">
            <a:avLst/>
          </a:prstGeom>
        </p:spPr>
      </p:pic>
      <p:grpSp>
        <p:nvGrpSpPr>
          <p:cNvPr id="18" name="Groep 17"/>
          <p:cNvGrpSpPr/>
          <p:nvPr/>
        </p:nvGrpSpPr>
        <p:grpSpPr>
          <a:xfrm>
            <a:off x="1876886" y="1863769"/>
            <a:ext cx="5111446" cy="4808006"/>
            <a:chOff x="1876886" y="1863769"/>
            <a:chExt cx="5111446" cy="4808006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14" t="28187" r="43018" b="42558"/>
            <a:stretch/>
          </p:blipFill>
          <p:spPr>
            <a:xfrm rot="21326378">
              <a:off x="5564777" y="1863769"/>
              <a:ext cx="1423555" cy="1891146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14" t="28187" r="43018" b="42558"/>
            <a:stretch/>
          </p:blipFill>
          <p:spPr>
            <a:xfrm rot="6933300">
              <a:off x="3944750" y="5014425"/>
              <a:ext cx="1423555" cy="1891146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14" t="28187" r="43018" b="42558"/>
            <a:stretch/>
          </p:blipFill>
          <p:spPr>
            <a:xfrm rot="14497411">
              <a:off x="2110681" y="1863769"/>
              <a:ext cx="1423555" cy="1891146"/>
            </a:xfrm>
            <a:prstGeom prst="rect">
              <a:avLst/>
            </a:prstGeom>
          </p:spPr>
        </p:pic>
      </p:grpSp>
      <p:sp>
        <p:nvSpPr>
          <p:cNvPr id="9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Wat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wij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doen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C 0.03125 -0.05278 0.0592 -0.15394 0.10989 -0.19514 C 0.14548 -0.23866 0.27239 -0.24722 0.30486 -0.24583 " pathEditMode="relative" rAng="9780000" ptsTypes="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C -0.00729 0.1706 0.04549 0.31342 -0.17083 0.36296 C -0.43646 0.45579 -0.5092 0.21875 -0.52344 0.24792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192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92 C 0.03247 0.00301 0.0382 -0.03657 0.15851 0.0176 C 0.23768 0.14422 0.19722 0.16644 0.21667 0.24144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48" y="2927552"/>
            <a:ext cx="1953115" cy="9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744" y="2574824"/>
            <a:ext cx="2012817" cy="2006791"/>
          </a:xfrm>
          <a:prstGeom prst="rect">
            <a:avLst/>
          </a:prstGeom>
        </p:spPr>
      </p:pic>
      <p:sp>
        <p:nvSpPr>
          <p:cNvPr id="13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ESMA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Richtsnoeren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(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MiFID 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2) en het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convenant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tussen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de AFM en DSI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2153" y="1951839"/>
            <a:ext cx="7339693" cy="464425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67FF"/>
              </a:buClr>
              <a:buSzPct val="85000"/>
              <a:buNone/>
            </a:pPr>
            <a:endParaRPr lang="nl-NL" dirty="0" smtClean="0">
              <a:latin typeface="Avenir LT 55 Roman" panose="020B0503020000020003" pitchFamily="34" charset="0"/>
            </a:endParaRPr>
          </a:p>
          <a:p>
            <a:pPr marL="0" indent="0" algn="ctr">
              <a:buClr>
                <a:srgbClr val="0067FF"/>
              </a:buClr>
              <a:buSzPct val="85000"/>
              <a:buNone/>
            </a:pPr>
            <a:r>
              <a:rPr lang="nl-NL" dirty="0" smtClean="0">
                <a:latin typeface="Avenir LT 55 Roman" panose="020B0503020000020003" pitchFamily="34" charset="0"/>
              </a:rPr>
              <a:t>“(…)Het </a:t>
            </a:r>
            <a:r>
              <a:rPr lang="nl-NL" dirty="0">
                <a:latin typeface="Avenir LT 55 Roman" panose="020B0503020000020003" pitchFamily="34" charset="0"/>
              </a:rPr>
              <a:t>is aan de beleggingsonderneming zelf om te bepalen hoe dit in de praktijk vorm wordt gegeven. Dit kan </a:t>
            </a:r>
            <a:r>
              <a:rPr lang="nl-NL" dirty="0">
                <a:latin typeface="Avenir LT 65 Medium" panose="020B0A03020000020003" pitchFamily="34" charset="0"/>
              </a:rPr>
              <a:t>bijvoorbeeld door certificering van beleggingsadviseurs door een </a:t>
            </a:r>
            <a:r>
              <a:rPr lang="nl-NL" dirty="0" err="1">
                <a:latin typeface="Avenir LT 65 Medium" panose="020B0A03020000020003" pitchFamily="34" charset="0"/>
              </a:rPr>
              <a:t>standaardeninstituut</a:t>
            </a:r>
            <a:r>
              <a:rPr lang="nl-NL" dirty="0">
                <a:latin typeface="Avenir LT 65 Medium" panose="020B0A03020000020003" pitchFamily="34" charset="0"/>
              </a:rPr>
              <a:t> zoals bijvoorbeeld de Stichting </a:t>
            </a:r>
            <a:r>
              <a:rPr lang="nl-NL" dirty="0" smtClean="0">
                <a:latin typeface="Avenir LT 65 Medium" panose="020B0A03020000020003" pitchFamily="34" charset="0"/>
              </a:rPr>
              <a:t>DSI</a:t>
            </a:r>
            <a:r>
              <a:rPr lang="nl-NL" dirty="0" smtClean="0">
                <a:latin typeface="Avenir LT 55 Roman" panose="020B0503020000020003" pitchFamily="34" charset="0"/>
              </a:rPr>
              <a:t>”. </a:t>
            </a:r>
          </a:p>
          <a:p>
            <a:pPr marL="0" indent="0">
              <a:buClr>
                <a:srgbClr val="0067FF"/>
              </a:buClr>
              <a:buSzPct val="85000"/>
              <a:buNone/>
            </a:pPr>
            <a:endParaRPr lang="nl-NL" dirty="0">
              <a:latin typeface="Avenir LT 55 Roman" panose="020B0503020000020003" pitchFamily="34" charset="0"/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Richtlijn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>
                <a:solidFill>
                  <a:srgbClr val="0067FF"/>
                </a:solidFill>
                <a:latin typeface="Avenir LT 65 Medium" panose="020B0A03020000020003" pitchFamily="34" charset="0"/>
              </a:rPr>
              <a:t>markten</a:t>
            </a:r>
            <a:r>
              <a:rPr lang="en-US" sz="3200" dirty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>
                <a:solidFill>
                  <a:srgbClr val="0067FF"/>
                </a:solidFill>
                <a:latin typeface="Avenir LT 65 Medium" panose="020B0A03020000020003" pitchFamily="34" charset="0"/>
              </a:rPr>
              <a:t>voor</a:t>
            </a:r>
            <a:r>
              <a:rPr lang="en-US" sz="3200" dirty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>
                <a:solidFill>
                  <a:srgbClr val="0067FF"/>
                </a:solidFill>
                <a:latin typeface="Avenir LT 65 Medium" panose="020B0A03020000020003" pitchFamily="34" charset="0"/>
              </a:rPr>
              <a:t>financiële</a:t>
            </a:r>
            <a:r>
              <a:rPr lang="en-US" sz="3200" dirty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err="1">
                <a:solidFill>
                  <a:srgbClr val="0067FF"/>
                </a:solidFill>
                <a:latin typeface="Avenir LT 65 Medium" panose="020B0A03020000020003" pitchFamily="34" charset="0"/>
              </a:rPr>
              <a:t>instrumenten</a:t>
            </a:r>
            <a:r>
              <a:rPr lang="en-US" sz="3200" dirty="0">
                <a:solidFill>
                  <a:srgbClr val="0067FF"/>
                </a:solidFill>
                <a:latin typeface="Avenir LT 65 Medium" panose="020B0A03020000020003" pitchFamily="34" charset="0"/>
              </a:rPr>
              <a:t> 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2014 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en 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de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rol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van DSI (1) 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2633" y="1356622"/>
            <a:ext cx="7278733" cy="4931637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67FF"/>
              </a:buClr>
              <a:buSzPct val="85000"/>
              <a:buNone/>
            </a:pPr>
            <a:endParaRPr lang="nl-NL" dirty="0" smtClean="0">
              <a:latin typeface="Avenir LT 55 Roman" panose="020B0503020000020003" pitchFamily="34" charset="0"/>
            </a:endParaRPr>
          </a:p>
          <a:p>
            <a:pPr marL="0" indent="0" algn="ctr">
              <a:buClr>
                <a:srgbClr val="0067FF"/>
              </a:buClr>
              <a:buSzPct val="85000"/>
              <a:buNone/>
            </a:pPr>
            <a:r>
              <a:rPr lang="nl-NL" dirty="0" smtClean="0">
                <a:latin typeface="Avenir LT 55 Roman" panose="020B0503020000020003" pitchFamily="34" charset="0"/>
              </a:rPr>
              <a:t>“Bij </a:t>
            </a:r>
            <a:r>
              <a:rPr lang="nl-NL" dirty="0">
                <a:latin typeface="Avenir LT 55 Roman" panose="020B0503020000020003" pitchFamily="34" charset="0"/>
              </a:rPr>
              <a:t>het toezicht op de naleving van de vakbekwaamheid kan de Autoriteit Financiële Markten (AFM), gebruik maken van de expertise van dergelijke </a:t>
            </a:r>
            <a:r>
              <a:rPr lang="nl-NL" dirty="0" err="1">
                <a:latin typeface="Avenir LT 55 Roman" panose="020B0503020000020003" pitchFamily="34" charset="0"/>
              </a:rPr>
              <a:t>standaardeninstituten</a:t>
            </a:r>
            <a:r>
              <a:rPr lang="nl-NL" dirty="0">
                <a:latin typeface="Avenir LT 55 Roman" panose="020B0503020000020003" pitchFamily="34" charset="0"/>
              </a:rPr>
              <a:t> om te bepalen of de invulling van de vakbekwaamheid door een beleggingsonderneming voldoet aan de gestelde </a:t>
            </a:r>
            <a:r>
              <a:rPr lang="nl-NL" dirty="0" smtClean="0">
                <a:latin typeface="Avenir LT 55 Roman" panose="020B0503020000020003" pitchFamily="34" charset="0"/>
              </a:rPr>
              <a:t>criteria</a:t>
            </a:r>
            <a:r>
              <a:rPr lang="nl-NL" dirty="0">
                <a:latin typeface="Avenir LT 55 Roman" panose="020B0503020000020003" pitchFamily="34" charset="0"/>
              </a:rPr>
              <a:t>”. </a:t>
            </a:r>
            <a:endParaRPr lang="nl-NL" dirty="0" smtClean="0">
              <a:latin typeface="Avenir LT 55 Roman" panose="020B0503020000020003" pitchFamily="34" charset="0"/>
            </a:endParaRPr>
          </a:p>
          <a:p>
            <a:pPr>
              <a:buClr>
                <a:srgbClr val="0067FF"/>
              </a:buClr>
              <a:buSzPct val="85000"/>
              <a:buFont typeface="Avenir LT 65 Medium" panose="020B0A03020000020003" pitchFamily="34" charset="0"/>
              <a:buChar char="•"/>
            </a:pPr>
            <a:endParaRPr lang="nl-NL" dirty="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De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rol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van DSI (2)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2965" y="2151017"/>
            <a:ext cx="7418070" cy="402594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67FF"/>
              </a:buClr>
              <a:buSzPct val="85000"/>
              <a:buNone/>
            </a:pPr>
            <a:r>
              <a:rPr lang="nl-NL" dirty="0" smtClean="0">
                <a:latin typeface="Avenir LT 55 Roman" panose="020B0503020000020003" pitchFamily="34" charset="0"/>
              </a:rPr>
              <a:t>“</a:t>
            </a:r>
            <a:r>
              <a:rPr lang="nl-NL" dirty="0">
                <a:latin typeface="Avenir LT 55 Roman" panose="020B0503020000020003" pitchFamily="34" charset="0"/>
              </a:rPr>
              <a:t>De standaardinstituten dienen ervoor te zorgen dat de </a:t>
            </a:r>
            <a:r>
              <a:rPr lang="nl-NL" dirty="0" err="1">
                <a:latin typeface="Avenir LT 55 Roman" panose="020B0503020000020003" pitchFamily="34" charset="0"/>
              </a:rPr>
              <a:t>certiferingscriteria</a:t>
            </a:r>
            <a:r>
              <a:rPr lang="nl-NL" dirty="0">
                <a:latin typeface="Avenir LT 55 Roman" panose="020B0503020000020003" pitchFamily="34" charset="0"/>
              </a:rPr>
              <a:t> minimaal voldoen aan de criteria zoals opgenomen in de genoemde Richtsnoeren voor de beoordeling van kennis en bekwaamheid”. </a:t>
            </a:r>
          </a:p>
          <a:p>
            <a:pPr>
              <a:buClr>
                <a:srgbClr val="0067FF"/>
              </a:buClr>
              <a:buSzPct val="85000"/>
              <a:buFont typeface="Avenir LT 65 Medium" panose="020B0A03020000020003" pitchFamily="34" charset="0"/>
              <a:buChar char="•"/>
            </a:pPr>
            <a:endParaRPr lang="nl-NL" dirty="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De </a:t>
            </a:r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rol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van DSI (3)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45326"/>
            <a:ext cx="7566116" cy="4931637"/>
          </a:xfrm>
        </p:spPr>
        <p:txBody>
          <a:bodyPr/>
          <a:lstStyle/>
          <a:p>
            <a:pPr>
              <a:spcBef>
                <a:spcPts val="1400"/>
              </a:spcBef>
              <a:buClr>
                <a:srgbClr val="0067FF"/>
              </a:buClr>
              <a:buSzPct val="85000"/>
            </a:pPr>
            <a:r>
              <a:rPr lang="nl-NL" dirty="0" smtClean="0">
                <a:latin typeface="Avenir LT 55 Roman" panose="020B0503020000020003" pitchFamily="34" charset="0"/>
              </a:rPr>
              <a:t>ESMA-guideline</a:t>
            </a:r>
            <a:r>
              <a:rPr lang="nl-NL" dirty="0" smtClean="0">
                <a:latin typeface="Avenir LT 55 Roman" panose="020B0503020000020003" pitchFamily="34" charset="0"/>
              </a:rPr>
              <a:t>: eisen t.a.v. kennis, vaardigheden en integriteit van beleggings-professionals met klantcontact (onderdeel MiFID2)</a:t>
            </a:r>
          </a:p>
          <a:p>
            <a:pPr>
              <a:spcBef>
                <a:spcPts val="1400"/>
              </a:spcBef>
              <a:buClr>
                <a:srgbClr val="0067FF"/>
              </a:buClr>
              <a:buSzPct val="85000"/>
            </a:pPr>
            <a:r>
              <a:rPr lang="nl-NL" dirty="0" smtClean="0">
                <a:latin typeface="Avenir LT 55 Roman" panose="020B0503020000020003" pitchFamily="34" charset="0"/>
              </a:rPr>
              <a:t>Zowel </a:t>
            </a:r>
            <a:r>
              <a:rPr lang="nl-NL" dirty="0">
                <a:latin typeface="Avenir LT 55 Roman" panose="020B0503020000020003" pitchFamily="34" charset="0"/>
              </a:rPr>
              <a:t>informeren als adviseren over beleggen</a:t>
            </a:r>
          </a:p>
          <a:p>
            <a:pPr>
              <a:spcBef>
                <a:spcPts val="1400"/>
              </a:spcBef>
              <a:buClr>
                <a:srgbClr val="0067FF"/>
              </a:buClr>
              <a:buSzPct val="85000"/>
            </a:pPr>
            <a:r>
              <a:rPr lang="nl-NL" dirty="0" smtClean="0">
                <a:latin typeface="Avenir LT 55 Roman" panose="020B0503020000020003" pitchFamily="34" charset="0"/>
              </a:rPr>
              <a:t>Verantwoordelijkheid bij werkgever om vakbekwaamheid </a:t>
            </a:r>
            <a:r>
              <a:rPr lang="nl-NL" b="1" dirty="0" smtClean="0">
                <a:latin typeface="Avenir LT 65 Medium" panose="020B0A03020000020003" pitchFamily="34" charset="0"/>
              </a:rPr>
              <a:t>aan te kunnen tonen</a:t>
            </a:r>
          </a:p>
          <a:p>
            <a:pPr>
              <a:spcBef>
                <a:spcPts val="1400"/>
              </a:spcBef>
              <a:buClr>
                <a:srgbClr val="0067FF"/>
              </a:buClr>
              <a:buSzPct val="85000"/>
            </a:pPr>
            <a:r>
              <a:rPr lang="nl-NL" dirty="0" smtClean="0">
                <a:latin typeface="Avenir LT 55 Roman" panose="020B0503020000020003" pitchFamily="34" charset="0"/>
              </a:rPr>
              <a:t>Geen onderscheid </a:t>
            </a:r>
            <a:r>
              <a:rPr lang="nl-NL" dirty="0" err="1" smtClean="0">
                <a:latin typeface="Avenir LT 55 Roman" panose="020B0503020000020003" pitchFamily="34" charset="0"/>
              </a:rPr>
              <a:t>retail</a:t>
            </a:r>
            <a:r>
              <a:rPr lang="nl-NL" dirty="0" smtClean="0">
                <a:latin typeface="Avenir LT 55 Roman" panose="020B0503020000020003" pitchFamily="34" charset="0"/>
              </a:rPr>
              <a:t> </a:t>
            </a:r>
            <a:r>
              <a:rPr lang="nl-NL" dirty="0">
                <a:latin typeface="Avenir LT 55 Roman" panose="020B0503020000020003" pitchFamily="34" charset="0"/>
              </a:rPr>
              <a:t>e</a:t>
            </a:r>
            <a:r>
              <a:rPr lang="nl-NL" dirty="0" smtClean="0">
                <a:latin typeface="Avenir LT 55 Roman" panose="020B0503020000020003" pitchFamily="34" charset="0"/>
              </a:rPr>
              <a:t>n institutioneel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Vakbekwaamheidseisen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MiFID2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15583" y="1262965"/>
            <a:ext cx="7492094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400"/>
              </a:spcBef>
              <a:buClr>
                <a:srgbClr val="0067FF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latin typeface="Avenir LT 55 Roman" panose="020B0503020000020003" pitchFamily="34" charset="0"/>
              </a:rPr>
              <a:t>Minimumnormen</a:t>
            </a:r>
            <a:r>
              <a:rPr lang="en-US" sz="2800" dirty="0">
                <a:latin typeface="Avenir LT 55 Roman" panose="020B0503020000020003" pitchFamily="34" charset="0"/>
              </a:rPr>
              <a:t> !!;</a:t>
            </a:r>
          </a:p>
          <a:p>
            <a:pPr marL="457200" indent="-457200">
              <a:lnSpc>
                <a:spcPct val="90000"/>
              </a:lnSpc>
              <a:spcBef>
                <a:spcPts val="1400"/>
              </a:spcBef>
              <a:buClr>
                <a:srgbClr val="0067FF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venir LT 55 Roman" panose="020B0503020000020003" pitchFamily="34" charset="0"/>
              </a:rPr>
              <a:t>Kennis</a:t>
            </a:r>
            <a:endParaRPr lang="en-US" sz="2800" dirty="0" smtClean="0">
              <a:latin typeface="Avenir LT 55 Roman" panose="020B05030200000200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400"/>
              </a:spcBef>
              <a:buClr>
                <a:srgbClr val="0067FF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venir LT 55 Roman" panose="020B0503020000020003" pitchFamily="34" charset="0"/>
              </a:rPr>
              <a:t>Vaardigheden</a:t>
            </a:r>
            <a:endParaRPr lang="en-US" sz="2800" dirty="0" smtClean="0">
              <a:latin typeface="Avenir LT 55 Roman" panose="020B05030200000200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400"/>
              </a:spcBef>
              <a:buClr>
                <a:srgbClr val="0067FF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venir LT 55 Roman" panose="020B0503020000020003" pitchFamily="34" charset="0"/>
              </a:rPr>
              <a:t>Integriteit</a:t>
            </a:r>
            <a:endParaRPr lang="en-US" sz="2800" dirty="0" smtClean="0">
              <a:latin typeface="Avenir LT 55 Roman" panose="020B05030200000200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400"/>
              </a:spcBef>
              <a:buClr>
                <a:srgbClr val="0067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venir LT 55 Roman" panose="020B0503020000020003" pitchFamily="34" charset="0"/>
              </a:rPr>
              <a:t>Ten </a:t>
            </a:r>
            <a:r>
              <a:rPr lang="en-US" sz="2800" dirty="0" err="1">
                <a:latin typeface="Avenir LT 55 Roman" panose="020B0503020000020003" pitchFamily="34" charset="0"/>
              </a:rPr>
              <a:t>minste</a:t>
            </a:r>
            <a:r>
              <a:rPr lang="en-US" sz="2800" dirty="0">
                <a:latin typeface="Avenir LT 55 Roman" panose="020B0503020000020003" pitchFamily="34" charset="0"/>
              </a:rPr>
              <a:t> </a:t>
            </a:r>
            <a:r>
              <a:rPr lang="en-US" sz="2800" dirty="0" smtClean="0">
                <a:latin typeface="Avenir LT 55 Roman" panose="020B0503020000020003" pitchFamily="34" charset="0"/>
              </a:rPr>
              <a:t>1 </a:t>
            </a:r>
            <a:r>
              <a:rPr lang="en-US" sz="2800" dirty="0" err="1" smtClean="0">
                <a:latin typeface="Avenir LT 55 Roman" panose="020B0503020000020003" pitchFamily="34" charset="0"/>
              </a:rPr>
              <a:t>jaar</a:t>
            </a:r>
            <a:r>
              <a:rPr lang="en-US" sz="2800" dirty="0" smtClean="0">
                <a:latin typeface="Avenir LT 55 Roman" panose="020B0503020000020003" pitchFamily="34" charset="0"/>
              </a:rPr>
              <a:t> </a:t>
            </a:r>
            <a:r>
              <a:rPr lang="en-US" sz="2800" dirty="0" err="1" smtClean="0">
                <a:latin typeface="Avenir LT 55 Roman" panose="020B0503020000020003" pitchFamily="34" charset="0"/>
              </a:rPr>
              <a:t>relevante</a:t>
            </a:r>
            <a:r>
              <a:rPr lang="en-US" sz="2800" dirty="0" smtClean="0">
                <a:latin typeface="Avenir LT 55 Roman" panose="020B0503020000020003" pitchFamily="34" charset="0"/>
              </a:rPr>
              <a:t> </a:t>
            </a:r>
            <a:r>
              <a:rPr lang="en-US" sz="2800" dirty="0" err="1" smtClean="0">
                <a:latin typeface="Avenir LT 55 Roman" panose="020B0503020000020003" pitchFamily="34" charset="0"/>
              </a:rPr>
              <a:t>werkervaring</a:t>
            </a:r>
            <a:r>
              <a:rPr lang="en-US" sz="2800" dirty="0">
                <a:latin typeface="Avenir LT 55 Roman" panose="020B0503020000020003" pitchFamily="34" charset="0"/>
              </a:rPr>
              <a:t>;</a:t>
            </a:r>
          </a:p>
          <a:p>
            <a:pPr marL="457200" indent="-457200">
              <a:lnSpc>
                <a:spcPct val="90000"/>
              </a:lnSpc>
              <a:spcBef>
                <a:spcPts val="1400"/>
              </a:spcBef>
              <a:buClr>
                <a:srgbClr val="0067FF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latin typeface="Avenir LT 55 Roman" panose="020B0503020000020003" pitchFamily="34" charset="0"/>
              </a:rPr>
              <a:t>Jaarlijkse</a:t>
            </a:r>
            <a:r>
              <a:rPr lang="en-US" sz="2800" dirty="0">
                <a:latin typeface="Avenir LT 55 Roman" panose="020B0503020000020003" pitchFamily="34" charset="0"/>
              </a:rPr>
              <a:t> </a:t>
            </a:r>
            <a:r>
              <a:rPr lang="en-US" sz="2800" dirty="0" err="1">
                <a:latin typeface="Avenir LT 55 Roman" panose="020B0503020000020003" pitchFamily="34" charset="0"/>
              </a:rPr>
              <a:t>aantoonbare</a:t>
            </a:r>
            <a:r>
              <a:rPr lang="en-US" sz="2800" dirty="0">
                <a:latin typeface="Avenir LT 55 Roman" panose="020B0503020000020003" pitchFamily="34" charset="0"/>
              </a:rPr>
              <a:t> </a:t>
            </a:r>
            <a:r>
              <a:rPr lang="en-US" sz="2800" dirty="0" err="1">
                <a:latin typeface="Avenir LT 55 Roman" panose="020B0503020000020003" pitchFamily="34" charset="0"/>
              </a:rPr>
              <a:t>permanente</a:t>
            </a:r>
            <a:r>
              <a:rPr lang="en-US" sz="2800" dirty="0">
                <a:latin typeface="Avenir LT 55 Roman" panose="020B0503020000020003" pitchFamily="34" charset="0"/>
              </a:rPr>
              <a:t> </a:t>
            </a:r>
            <a:r>
              <a:rPr lang="en-US" sz="2800" dirty="0" err="1" smtClean="0">
                <a:latin typeface="Avenir LT 55 Roman" panose="020B0503020000020003" pitchFamily="34" charset="0"/>
              </a:rPr>
              <a:t>educatie</a:t>
            </a:r>
            <a:endParaRPr lang="en-US" sz="2800" dirty="0" smtClean="0">
              <a:latin typeface="Avenir LT 55 Roman" panose="020B05030200000200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400"/>
              </a:spcBef>
              <a:buClr>
                <a:srgbClr val="0067FF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venir LT 55 Roman" panose="020B0503020000020003" pitchFamily="34" charset="0"/>
              </a:rPr>
              <a:t>Grandfathering </a:t>
            </a:r>
            <a:r>
              <a:rPr lang="en-US" sz="2800" dirty="0" err="1" smtClean="0">
                <a:latin typeface="Avenir LT 55 Roman" panose="020B0503020000020003" pitchFamily="34" charset="0"/>
              </a:rPr>
              <a:t>niet</a:t>
            </a:r>
            <a:r>
              <a:rPr lang="en-US" sz="2800" dirty="0" smtClean="0">
                <a:latin typeface="Avenir LT 55 Roman" panose="020B0503020000020003" pitchFamily="34" charset="0"/>
              </a:rPr>
              <a:t> </a:t>
            </a:r>
            <a:r>
              <a:rPr lang="en-US" sz="2800" dirty="0" err="1" smtClean="0">
                <a:latin typeface="Avenir LT 55 Roman" panose="020B0503020000020003" pitchFamily="34" charset="0"/>
              </a:rPr>
              <a:t>toegestaan</a:t>
            </a:r>
            <a:endParaRPr lang="nl-NL" sz="2800" dirty="0">
              <a:latin typeface="Avenir LT 55 Roman" panose="020B0503020000020003" pitchFamily="34" charset="0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24293" y="369473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Vakbekwaamheidseisen</a:t>
            </a:r>
            <a:r>
              <a:rPr lang="en-US" sz="3200" dirty="0" smtClean="0">
                <a:solidFill>
                  <a:srgbClr val="0067FF"/>
                </a:solidFill>
                <a:latin typeface="Avenir LT 65 Medium" panose="020B0A03020000020003" pitchFamily="34" charset="0"/>
              </a:rPr>
              <a:t> MiFID2</a:t>
            </a:r>
            <a:endParaRPr lang="nl-NL" sz="3200" dirty="0">
              <a:solidFill>
                <a:srgbClr val="0067FF"/>
              </a:solidFill>
              <a:latin typeface="Avenir LT 65 Medium" panose="020B0A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369</Words>
  <Application>Microsoft Office PowerPoint</Application>
  <PresentationFormat>Diavoorstelling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Avenir LT 55 Roman</vt:lpstr>
      <vt:lpstr>Avenir LT 65 Medium</vt:lpstr>
      <vt:lpstr>Calibri</vt:lpstr>
      <vt:lpstr>Arial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DSI en Tuchtrecht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Kruit, Jonna van der</dc:creator>
  <cp:lastModifiedBy>Kruit, Jonna van der</cp:lastModifiedBy>
  <cp:revision>123</cp:revision>
  <cp:lastPrinted>2017-03-28T08:58:34Z</cp:lastPrinted>
  <dcterms:created xsi:type="dcterms:W3CDTF">2016-05-03T07:59:32Z</dcterms:created>
  <dcterms:modified xsi:type="dcterms:W3CDTF">2017-10-24T11:11:47Z</dcterms:modified>
</cp:coreProperties>
</file>