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4139" r:id="rId2"/>
  </p:sldMasterIdLst>
  <p:notesMasterIdLst>
    <p:notesMasterId r:id="rId21"/>
  </p:notesMasterIdLst>
  <p:handoutMasterIdLst>
    <p:handoutMasterId r:id="rId22"/>
  </p:handoutMasterIdLst>
  <p:sldIdLst>
    <p:sldId id="753" r:id="rId3"/>
    <p:sldId id="749" r:id="rId4"/>
    <p:sldId id="567" r:id="rId5"/>
    <p:sldId id="757" r:id="rId6"/>
    <p:sldId id="706" r:id="rId7"/>
    <p:sldId id="750" r:id="rId8"/>
    <p:sldId id="597" r:id="rId9"/>
    <p:sldId id="758" r:id="rId10"/>
    <p:sldId id="759" r:id="rId11"/>
    <p:sldId id="751" r:id="rId12"/>
    <p:sldId id="599" r:id="rId13"/>
    <p:sldId id="760" r:id="rId14"/>
    <p:sldId id="752" r:id="rId15"/>
    <p:sldId id="754" r:id="rId16"/>
    <p:sldId id="755" r:id="rId17"/>
    <p:sldId id="747" r:id="rId18"/>
    <p:sldId id="756" r:id="rId19"/>
    <p:sldId id="733" r:id="rId2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04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aantal failliete atp</c:v>
                </c:pt>
              </c:strCache>
            </c:strRef>
          </c:tx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69.0</c:v>
                </c:pt>
                <c:pt idx="1">
                  <c:v>50.0</c:v>
                </c:pt>
                <c:pt idx="2">
                  <c:v>48.0</c:v>
                </c:pt>
                <c:pt idx="3">
                  <c:v>39.0</c:v>
                </c:pt>
                <c:pt idx="4">
                  <c:v>37.0</c:v>
                </c:pt>
                <c:pt idx="5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18472"/>
        <c:axId val="2136838824"/>
      </c:barChart>
      <c:catAx>
        <c:axId val="213311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6838824"/>
        <c:crosses val="autoZero"/>
        <c:auto val="1"/>
        <c:lblAlgn val="ctr"/>
        <c:lblOffset val="100"/>
        <c:noMultiLvlLbl val="0"/>
      </c:catAx>
      <c:valAx>
        <c:axId val="2136838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3118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Ontwikkeling</a:t>
            </a:r>
            <a:r>
              <a:rPr lang="en-US" sz="1200" baseline="0"/>
              <a:t> a</a:t>
            </a:r>
            <a:r>
              <a:rPr lang="en-US" sz="1200"/>
              <a:t>antal intermediairs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Aantal intermediairs</c:v>
                </c:pt>
              </c:strCache>
            </c:strRef>
          </c:tx>
          <c:marker>
            <c:symbol val="none"/>
          </c:marker>
          <c:cat>
            <c:numRef>
              <c:f>Blad1!$A$2:$A$9</c:f>
              <c:numCache>
                <c:formatCode>General</c:formatCode>
                <c:ptCount val="8"/>
                <c:pt idx="0">
                  <c:v>1956.0</c:v>
                </c:pt>
                <c:pt idx="1">
                  <c:v>1975.0</c:v>
                </c:pt>
                <c:pt idx="2">
                  <c:v>1996.0</c:v>
                </c:pt>
                <c:pt idx="3">
                  <c:v>2005.0</c:v>
                </c:pt>
                <c:pt idx="4">
                  <c:v>2010.0</c:v>
                </c:pt>
                <c:pt idx="5">
                  <c:v>2012.0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Blad1!$B$2:$B$9</c:f>
              <c:numCache>
                <c:formatCode>General</c:formatCode>
                <c:ptCount val="8"/>
                <c:pt idx="0">
                  <c:v>45000.0</c:v>
                </c:pt>
                <c:pt idx="1">
                  <c:v>34711.0</c:v>
                </c:pt>
                <c:pt idx="2">
                  <c:v>23070.0</c:v>
                </c:pt>
                <c:pt idx="3">
                  <c:v>20834.0</c:v>
                </c:pt>
                <c:pt idx="4">
                  <c:v>9937.0</c:v>
                </c:pt>
                <c:pt idx="5">
                  <c:v>9148.0</c:v>
                </c:pt>
                <c:pt idx="6">
                  <c:v>7775.0</c:v>
                </c:pt>
                <c:pt idx="7">
                  <c:v>7309.0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914120"/>
        <c:axId val="2136916920"/>
      </c:lineChart>
      <c:catAx>
        <c:axId val="213691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6916920"/>
        <c:crosses val="autoZero"/>
        <c:auto val="1"/>
        <c:lblAlgn val="ctr"/>
        <c:lblOffset val="100"/>
        <c:noMultiLvlLbl val="0"/>
      </c:catAx>
      <c:valAx>
        <c:axId val="2136916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914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F58BD-8E05-9E44-9D71-38D1E52D5D42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3FDE8E2-6660-9441-9599-428FCD1EFBAC}">
      <dgm:prSet phldrT="[Tekst]" custT="1"/>
      <dgm:spPr>
        <a:solidFill>
          <a:schemeClr val="bg1"/>
        </a:solidFill>
      </dgm:spPr>
      <dgm:t>
        <a:bodyPr/>
        <a:lstStyle/>
        <a:p>
          <a:r>
            <a:rPr lang="nl-NL" sz="1600" b="1" dirty="0" smtClean="0">
              <a:solidFill>
                <a:schemeClr val="tx1"/>
              </a:solidFill>
            </a:rPr>
            <a:t>Intermediair</a:t>
          </a:r>
          <a:endParaRPr lang="nl-NL" sz="1600" b="1" dirty="0">
            <a:solidFill>
              <a:schemeClr val="tx1"/>
            </a:solidFill>
          </a:endParaRPr>
        </a:p>
      </dgm:t>
    </dgm:pt>
    <dgm:pt modelId="{DD5B545C-49DD-DA49-99C5-71078597C5E5}" type="parTrans" cxnId="{62681733-8031-C44F-9591-44FB8E8F6C69}">
      <dgm:prSet/>
      <dgm:spPr/>
      <dgm:t>
        <a:bodyPr/>
        <a:lstStyle/>
        <a:p>
          <a:endParaRPr lang="nl-NL"/>
        </a:p>
      </dgm:t>
    </dgm:pt>
    <dgm:pt modelId="{A8F86A46-E8DC-4D4D-BBE5-045A249A292D}" type="sibTrans" cxnId="{62681733-8031-C44F-9591-44FB8E8F6C69}">
      <dgm:prSet/>
      <dgm:spPr/>
      <dgm:t>
        <a:bodyPr/>
        <a:lstStyle/>
        <a:p>
          <a:endParaRPr lang="nl-NL"/>
        </a:p>
      </dgm:t>
    </dgm:pt>
    <dgm:pt modelId="{C78E5008-BB20-0D4D-BBA6-5C8860401EAB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NL" sz="1600" b="1" dirty="0" smtClean="0"/>
            <a:t>Aanbieder</a:t>
          </a:r>
          <a:endParaRPr lang="nl-NL" sz="1600" b="1" dirty="0"/>
        </a:p>
      </dgm:t>
    </dgm:pt>
    <dgm:pt modelId="{7BE903BC-D61D-9E4C-9A8F-C02C4B9DD607}" type="parTrans" cxnId="{8BE9631C-7CE4-8141-9BF1-9787D1575E9E}">
      <dgm:prSet/>
      <dgm:spPr/>
      <dgm:t>
        <a:bodyPr/>
        <a:lstStyle/>
        <a:p>
          <a:endParaRPr lang="nl-NL"/>
        </a:p>
      </dgm:t>
    </dgm:pt>
    <dgm:pt modelId="{EF89FA27-FBB4-A241-94A5-53C621876FBF}" type="sibTrans" cxnId="{8BE9631C-7CE4-8141-9BF1-9787D1575E9E}">
      <dgm:prSet/>
      <dgm:spPr/>
      <dgm:t>
        <a:bodyPr/>
        <a:lstStyle/>
        <a:p>
          <a:endParaRPr lang="nl-NL"/>
        </a:p>
      </dgm:t>
    </dgm:pt>
    <dgm:pt modelId="{676BC634-C03E-7B4A-8C6E-53886CC4E1A2}">
      <dgm:prSet phldrT="[Tekst]"/>
      <dgm:spPr/>
      <dgm:t>
        <a:bodyPr/>
        <a:lstStyle/>
        <a:p>
          <a:endParaRPr lang="nl-NL" dirty="0"/>
        </a:p>
      </dgm:t>
    </dgm:pt>
    <dgm:pt modelId="{D1336825-C304-A847-83E4-00150AA98986}" type="parTrans" cxnId="{FF09C982-599F-A940-A15F-9F91F6BEB9C6}">
      <dgm:prSet/>
      <dgm:spPr/>
      <dgm:t>
        <a:bodyPr/>
        <a:lstStyle/>
        <a:p>
          <a:endParaRPr lang="nl-NL"/>
        </a:p>
      </dgm:t>
    </dgm:pt>
    <dgm:pt modelId="{3E12CB96-49B7-6A4C-8236-3F72C843FFE7}" type="sibTrans" cxnId="{FF09C982-599F-A940-A15F-9F91F6BEB9C6}">
      <dgm:prSet/>
      <dgm:spPr/>
      <dgm:t>
        <a:bodyPr/>
        <a:lstStyle/>
        <a:p>
          <a:endParaRPr lang="nl-NL"/>
        </a:p>
      </dgm:t>
    </dgm:pt>
    <dgm:pt modelId="{7EBE9651-EA52-F347-8CF9-59DBE94CB9D0}">
      <dgm:prSet phldrT="[Tekst]"/>
      <dgm:spPr>
        <a:solidFill>
          <a:srgbClr val="0000FF"/>
        </a:solidFill>
      </dgm:spPr>
      <dgm:t>
        <a:bodyPr/>
        <a:lstStyle/>
        <a:p>
          <a:r>
            <a:rPr lang="nl-NL" b="1" dirty="0" smtClean="0"/>
            <a:t>Klant</a:t>
          </a:r>
          <a:endParaRPr lang="nl-NL" b="1" dirty="0"/>
        </a:p>
      </dgm:t>
    </dgm:pt>
    <dgm:pt modelId="{97024583-C3FC-FE4C-A7AD-28B8F0DE2730}" type="sibTrans" cxnId="{51DECDA6-E80F-2140-8668-EDCBF8414B44}">
      <dgm:prSet/>
      <dgm:spPr/>
      <dgm:t>
        <a:bodyPr/>
        <a:lstStyle/>
        <a:p>
          <a:endParaRPr lang="nl-NL"/>
        </a:p>
      </dgm:t>
    </dgm:pt>
    <dgm:pt modelId="{1203B34A-C7EF-BB4B-BB2B-9A1433D9DA50}" type="parTrans" cxnId="{51DECDA6-E80F-2140-8668-EDCBF8414B44}">
      <dgm:prSet/>
      <dgm:spPr/>
      <dgm:t>
        <a:bodyPr/>
        <a:lstStyle/>
        <a:p>
          <a:endParaRPr lang="nl-NL"/>
        </a:p>
      </dgm:t>
    </dgm:pt>
    <dgm:pt modelId="{06DAF8B9-3A54-0B4A-8D32-C3D271286423}" type="pres">
      <dgm:prSet presAssocID="{96FF58BD-8E05-9E44-9D71-38D1E52D5D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BE874E-0321-DA4B-A741-3B0EF98754FD}" type="pres">
      <dgm:prSet presAssocID="{03FDE8E2-6660-9441-9599-428FCD1EFBAC}" presName="singleCycle" presStyleCnt="0"/>
      <dgm:spPr/>
    </dgm:pt>
    <dgm:pt modelId="{22D6A5A6-C44A-2F45-89C5-4CA448F03F32}" type="pres">
      <dgm:prSet presAssocID="{03FDE8E2-6660-9441-9599-428FCD1EFBAC}" presName="singleCenter" presStyleLbl="node1" presStyleIdx="0" presStyleCnt="3" custScaleX="173303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BA66CEAE-C37B-5440-AEA6-99ECB86F59E8}" type="pres">
      <dgm:prSet presAssocID="{7BE903BC-D61D-9E4C-9A8F-C02C4B9DD607}" presName="Name56" presStyleLbl="parChTrans1D2" presStyleIdx="0" presStyleCnt="2"/>
      <dgm:spPr/>
    </dgm:pt>
    <dgm:pt modelId="{377B441C-0470-8B49-B8D0-1EBB681142EF}" type="pres">
      <dgm:prSet presAssocID="{C78E5008-BB20-0D4D-BBA6-5C8860401EAB}" presName="text0" presStyleLbl="node1" presStyleIdx="1" presStyleCnt="3" custScaleX="27629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19C5D5-15F9-0346-B965-FDF3F6755BF9}" type="pres">
      <dgm:prSet presAssocID="{1203B34A-C7EF-BB4B-BB2B-9A1433D9DA50}" presName="Name56" presStyleLbl="parChTrans1D2" presStyleIdx="1" presStyleCnt="2"/>
      <dgm:spPr/>
    </dgm:pt>
    <dgm:pt modelId="{02987898-34F7-0740-95A3-74CB6AB315BD}" type="pres">
      <dgm:prSet presAssocID="{7EBE9651-EA52-F347-8CF9-59DBE94CB9D0}" presName="text0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F09C982-599F-A940-A15F-9F91F6BEB9C6}" srcId="{96FF58BD-8E05-9E44-9D71-38D1E52D5D42}" destId="{676BC634-C03E-7B4A-8C6E-53886CC4E1A2}" srcOrd="1" destOrd="0" parTransId="{D1336825-C304-A847-83E4-00150AA98986}" sibTransId="{3E12CB96-49B7-6A4C-8236-3F72C843FFE7}"/>
    <dgm:cxn modelId="{7A1BD863-D691-6A46-BCC1-07FF69DAA109}" type="presOf" srcId="{7BE903BC-D61D-9E4C-9A8F-C02C4B9DD607}" destId="{BA66CEAE-C37B-5440-AEA6-99ECB86F59E8}" srcOrd="0" destOrd="0" presId="urn:microsoft.com/office/officeart/2008/layout/RadialCluster"/>
    <dgm:cxn modelId="{AEB417D2-FABC-5F43-B7CB-DB7ADEB8F5EA}" type="presOf" srcId="{1203B34A-C7EF-BB4B-BB2B-9A1433D9DA50}" destId="{4119C5D5-15F9-0346-B965-FDF3F6755BF9}" srcOrd="0" destOrd="0" presId="urn:microsoft.com/office/officeart/2008/layout/RadialCluster"/>
    <dgm:cxn modelId="{6C3E22DB-D675-B84D-80A4-774AF3A4D265}" type="presOf" srcId="{03FDE8E2-6660-9441-9599-428FCD1EFBAC}" destId="{22D6A5A6-C44A-2F45-89C5-4CA448F03F32}" srcOrd="0" destOrd="0" presId="urn:microsoft.com/office/officeart/2008/layout/RadialCluster"/>
    <dgm:cxn modelId="{DA80E87C-1D1A-4640-BAC2-B3A483659013}" type="presOf" srcId="{C78E5008-BB20-0D4D-BBA6-5C8860401EAB}" destId="{377B441C-0470-8B49-B8D0-1EBB681142EF}" srcOrd="0" destOrd="0" presId="urn:microsoft.com/office/officeart/2008/layout/RadialCluster"/>
    <dgm:cxn modelId="{62681733-8031-C44F-9591-44FB8E8F6C69}" srcId="{96FF58BD-8E05-9E44-9D71-38D1E52D5D42}" destId="{03FDE8E2-6660-9441-9599-428FCD1EFBAC}" srcOrd="0" destOrd="0" parTransId="{DD5B545C-49DD-DA49-99C5-71078597C5E5}" sibTransId="{A8F86A46-E8DC-4D4D-BBE5-045A249A292D}"/>
    <dgm:cxn modelId="{712905E3-D7D8-2542-B9B3-437D7242BA84}" type="presOf" srcId="{96FF58BD-8E05-9E44-9D71-38D1E52D5D42}" destId="{06DAF8B9-3A54-0B4A-8D32-C3D271286423}" srcOrd="0" destOrd="0" presId="urn:microsoft.com/office/officeart/2008/layout/RadialCluster"/>
    <dgm:cxn modelId="{8BE9631C-7CE4-8141-9BF1-9787D1575E9E}" srcId="{03FDE8E2-6660-9441-9599-428FCD1EFBAC}" destId="{C78E5008-BB20-0D4D-BBA6-5C8860401EAB}" srcOrd="0" destOrd="0" parTransId="{7BE903BC-D61D-9E4C-9A8F-C02C4B9DD607}" sibTransId="{EF89FA27-FBB4-A241-94A5-53C621876FBF}"/>
    <dgm:cxn modelId="{51DECDA6-E80F-2140-8668-EDCBF8414B44}" srcId="{03FDE8E2-6660-9441-9599-428FCD1EFBAC}" destId="{7EBE9651-EA52-F347-8CF9-59DBE94CB9D0}" srcOrd="1" destOrd="0" parTransId="{1203B34A-C7EF-BB4B-BB2B-9A1433D9DA50}" sibTransId="{97024583-C3FC-FE4C-A7AD-28B8F0DE2730}"/>
    <dgm:cxn modelId="{09D6EC47-EDE4-AA4A-BC88-90DA6FAD7E50}" type="presOf" srcId="{7EBE9651-EA52-F347-8CF9-59DBE94CB9D0}" destId="{02987898-34F7-0740-95A3-74CB6AB315BD}" srcOrd="0" destOrd="0" presId="urn:microsoft.com/office/officeart/2008/layout/RadialCluster"/>
    <dgm:cxn modelId="{CCAFDE6C-486D-DB47-9C17-3D8D6FF26AE4}" type="presParOf" srcId="{06DAF8B9-3A54-0B4A-8D32-C3D271286423}" destId="{A1BE874E-0321-DA4B-A741-3B0EF98754FD}" srcOrd="0" destOrd="0" presId="urn:microsoft.com/office/officeart/2008/layout/RadialCluster"/>
    <dgm:cxn modelId="{FD087D7F-A2FB-144E-BC41-973A86BF29C7}" type="presParOf" srcId="{A1BE874E-0321-DA4B-A741-3B0EF98754FD}" destId="{22D6A5A6-C44A-2F45-89C5-4CA448F03F32}" srcOrd="0" destOrd="0" presId="urn:microsoft.com/office/officeart/2008/layout/RadialCluster"/>
    <dgm:cxn modelId="{12DE3B23-D4AF-7A4D-93BE-5B8359F27E35}" type="presParOf" srcId="{A1BE874E-0321-DA4B-A741-3B0EF98754FD}" destId="{BA66CEAE-C37B-5440-AEA6-99ECB86F59E8}" srcOrd="1" destOrd="0" presId="urn:microsoft.com/office/officeart/2008/layout/RadialCluster"/>
    <dgm:cxn modelId="{0981D7B3-EE11-8940-8A49-CD4D2E58A388}" type="presParOf" srcId="{A1BE874E-0321-DA4B-A741-3B0EF98754FD}" destId="{377B441C-0470-8B49-B8D0-1EBB681142EF}" srcOrd="2" destOrd="0" presId="urn:microsoft.com/office/officeart/2008/layout/RadialCluster"/>
    <dgm:cxn modelId="{2E5F2D92-A2FA-B048-8B66-59CFB0FC2902}" type="presParOf" srcId="{A1BE874E-0321-DA4B-A741-3B0EF98754FD}" destId="{4119C5D5-15F9-0346-B965-FDF3F6755BF9}" srcOrd="3" destOrd="0" presId="urn:microsoft.com/office/officeart/2008/layout/RadialCluster"/>
    <dgm:cxn modelId="{C9DC81B0-349F-0545-A396-8C65E64E1E9F}" type="presParOf" srcId="{A1BE874E-0321-DA4B-A741-3B0EF98754FD}" destId="{02987898-34F7-0740-95A3-74CB6AB315B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A6D08-0203-9444-A765-35E43EA64E53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BFBF205-2B7D-7544-AAC4-AA590AFC2410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 smtClean="0"/>
            <a:t>Klanten</a:t>
          </a:r>
          <a:endParaRPr lang="nl-NL" dirty="0"/>
        </a:p>
      </dgm:t>
    </dgm:pt>
    <dgm:pt modelId="{68EDE63E-5256-9748-A69B-A5EBCCF896CF}" type="parTrans" cxnId="{6B3AD9D2-C1A2-A242-A6FA-62541CD9E9AB}">
      <dgm:prSet/>
      <dgm:spPr/>
      <dgm:t>
        <a:bodyPr/>
        <a:lstStyle/>
        <a:p>
          <a:endParaRPr lang="nl-NL"/>
        </a:p>
      </dgm:t>
    </dgm:pt>
    <dgm:pt modelId="{667CE2B5-1F7F-444F-B6CC-C7C9CE990DDC}" type="sibTrans" cxnId="{6B3AD9D2-C1A2-A242-A6FA-62541CD9E9AB}">
      <dgm:prSet/>
      <dgm:spPr/>
      <dgm:t>
        <a:bodyPr/>
        <a:lstStyle/>
        <a:p>
          <a:endParaRPr lang="nl-NL"/>
        </a:p>
      </dgm:t>
    </dgm:pt>
    <dgm:pt modelId="{A9F62424-D75C-F844-B98A-9A73DF9FEA5A}">
      <dgm:prSet phldrT="[Tekst]"/>
      <dgm:spPr>
        <a:solidFill>
          <a:srgbClr val="FF0000"/>
        </a:solidFill>
      </dgm:spPr>
      <dgm:t>
        <a:bodyPr/>
        <a:lstStyle/>
        <a:p>
          <a:r>
            <a:rPr lang="nl-NL"/>
            <a:t>Aanbieders</a:t>
          </a:r>
        </a:p>
      </dgm:t>
    </dgm:pt>
    <dgm:pt modelId="{912FDCF7-7782-9442-A846-DDE4EB01D5FD}" type="parTrans" cxnId="{C31CECC7-33B8-AA44-84B6-D4EF2D7D6496}">
      <dgm:prSet/>
      <dgm:spPr/>
      <dgm:t>
        <a:bodyPr/>
        <a:lstStyle/>
        <a:p>
          <a:endParaRPr lang="nl-NL"/>
        </a:p>
      </dgm:t>
    </dgm:pt>
    <dgm:pt modelId="{5403558F-03EC-B74A-A5DB-81A0FD665B78}" type="sibTrans" cxnId="{C31CECC7-33B8-AA44-84B6-D4EF2D7D6496}">
      <dgm:prSet/>
      <dgm:spPr/>
      <dgm:t>
        <a:bodyPr/>
        <a:lstStyle/>
        <a:p>
          <a:endParaRPr lang="nl-NL"/>
        </a:p>
      </dgm:t>
    </dgm:pt>
    <dgm:pt modelId="{B809C36D-1EBC-CB42-A3FC-72CA3EF3D374}">
      <dgm:prSet phldrT="[Tekst]"/>
      <dgm:spPr>
        <a:solidFill>
          <a:srgbClr val="6CF043"/>
        </a:solidFill>
      </dgm:spPr>
      <dgm:t>
        <a:bodyPr/>
        <a:lstStyle/>
        <a:p>
          <a:r>
            <a:rPr lang="nl-NL" b="1" dirty="0"/>
            <a:t>Intermediairs</a:t>
          </a:r>
        </a:p>
      </dgm:t>
    </dgm:pt>
    <dgm:pt modelId="{FD159E5C-E47D-284F-BB96-376DB871E94F}" type="sibTrans" cxnId="{3C22D9ED-F7EE-4C4E-BAA8-C5CCECEABE90}">
      <dgm:prSet/>
      <dgm:spPr/>
      <dgm:t>
        <a:bodyPr/>
        <a:lstStyle/>
        <a:p>
          <a:endParaRPr lang="nl-NL"/>
        </a:p>
      </dgm:t>
    </dgm:pt>
    <dgm:pt modelId="{B551CBE7-EC37-2744-829E-116E2BD0D188}" type="parTrans" cxnId="{3C22D9ED-F7EE-4C4E-BAA8-C5CCECEABE90}">
      <dgm:prSet/>
      <dgm:spPr/>
      <dgm:t>
        <a:bodyPr/>
        <a:lstStyle/>
        <a:p>
          <a:endParaRPr lang="nl-NL"/>
        </a:p>
      </dgm:t>
    </dgm:pt>
    <dgm:pt modelId="{1963144E-172E-BD4D-8F91-084FF64D9584}">
      <dgm:prSet phldrT="[Tekst]"/>
      <dgm:spPr>
        <a:solidFill>
          <a:schemeClr val="bg1"/>
        </a:solidFill>
      </dgm:spPr>
      <dgm:t>
        <a:bodyPr/>
        <a:lstStyle/>
        <a:p>
          <a:endParaRPr lang="nl-NL"/>
        </a:p>
      </dgm:t>
    </dgm:pt>
    <dgm:pt modelId="{F44C0B69-DABB-7D4D-A5C7-1261F62DF2D4}" type="parTrans" cxnId="{7F448F04-6417-8A42-8262-422095758FF4}">
      <dgm:prSet/>
      <dgm:spPr/>
      <dgm:t>
        <a:bodyPr/>
        <a:lstStyle/>
        <a:p>
          <a:endParaRPr lang="nl-NL"/>
        </a:p>
      </dgm:t>
    </dgm:pt>
    <dgm:pt modelId="{8C4DF47C-4008-8B49-9B98-43AAF97E08E5}" type="sibTrans" cxnId="{7F448F04-6417-8A42-8262-422095758FF4}">
      <dgm:prSet/>
      <dgm:spPr/>
      <dgm:t>
        <a:bodyPr/>
        <a:lstStyle/>
        <a:p>
          <a:endParaRPr lang="nl-NL"/>
        </a:p>
      </dgm:t>
    </dgm:pt>
    <dgm:pt modelId="{A9DA5E82-91EB-BA4E-B930-B171191953A3}" type="pres">
      <dgm:prSet presAssocID="{4A2A6D08-0203-9444-A765-35E43EA64E5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062AF80-6735-5145-AD6D-1EE6A62056D9}" type="pres">
      <dgm:prSet presAssocID="{4A2A6D08-0203-9444-A765-35E43EA64E53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F39BC5-09A3-1E48-8CF0-4250D59B059E}" type="pres">
      <dgm:prSet presAssocID="{4A2A6D08-0203-9444-A765-35E43EA64E53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D8BE49-E397-874B-8373-355D084D06DC}" type="pres">
      <dgm:prSet presAssocID="{4A2A6D08-0203-9444-A765-35E43EA64E5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2833A8-FBF0-E447-B258-51EB4AF7CDF8}" type="pres">
      <dgm:prSet presAssocID="{4A2A6D08-0203-9444-A765-35E43EA64E53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7F15FE-D119-8C49-8424-213ECE119754}" type="presOf" srcId="{BBFBF205-2B7D-7544-AAC4-AA590AFC2410}" destId="{F062AF80-6735-5145-AD6D-1EE6A62056D9}" srcOrd="0" destOrd="0" presId="urn:microsoft.com/office/officeart/2005/8/layout/pyramid4"/>
    <dgm:cxn modelId="{41D59E40-79D0-0C40-8FB3-C5BD52B14DC9}" type="presOf" srcId="{A9F62424-D75C-F844-B98A-9A73DF9FEA5A}" destId="{0CF39BC5-09A3-1E48-8CF0-4250D59B059E}" srcOrd="0" destOrd="0" presId="urn:microsoft.com/office/officeart/2005/8/layout/pyramid4"/>
    <dgm:cxn modelId="{3C22D9ED-F7EE-4C4E-BAA8-C5CCECEABE90}" srcId="{4A2A6D08-0203-9444-A765-35E43EA64E53}" destId="{B809C36D-1EBC-CB42-A3FC-72CA3EF3D374}" srcOrd="3" destOrd="0" parTransId="{B551CBE7-EC37-2744-829E-116E2BD0D188}" sibTransId="{FD159E5C-E47D-284F-BB96-376DB871E94F}"/>
    <dgm:cxn modelId="{61B10E84-44A4-704F-A6F3-B18CF2F2F487}" type="presOf" srcId="{B809C36D-1EBC-CB42-A3FC-72CA3EF3D374}" destId="{9B2833A8-FBF0-E447-B258-51EB4AF7CDF8}" srcOrd="0" destOrd="0" presId="urn:microsoft.com/office/officeart/2005/8/layout/pyramid4"/>
    <dgm:cxn modelId="{6B3AD9D2-C1A2-A242-A6FA-62541CD9E9AB}" srcId="{4A2A6D08-0203-9444-A765-35E43EA64E53}" destId="{BBFBF205-2B7D-7544-AAC4-AA590AFC2410}" srcOrd="0" destOrd="0" parTransId="{68EDE63E-5256-9748-A69B-A5EBCCF896CF}" sibTransId="{667CE2B5-1F7F-444F-B6CC-C7C9CE990DDC}"/>
    <dgm:cxn modelId="{3696CEFA-342E-0F40-B390-C56BDB02CD2F}" type="presOf" srcId="{1963144E-172E-BD4D-8F91-084FF64D9584}" destId="{92D8BE49-E397-874B-8373-355D084D06DC}" srcOrd="0" destOrd="0" presId="urn:microsoft.com/office/officeart/2005/8/layout/pyramid4"/>
    <dgm:cxn modelId="{7F448F04-6417-8A42-8262-422095758FF4}" srcId="{4A2A6D08-0203-9444-A765-35E43EA64E53}" destId="{1963144E-172E-BD4D-8F91-084FF64D9584}" srcOrd="2" destOrd="0" parTransId="{F44C0B69-DABB-7D4D-A5C7-1261F62DF2D4}" sibTransId="{8C4DF47C-4008-8B49-9B98-43AAF97E08E5}"/>
    <dgm:cxn modelId="{C31CECC7-33B8-AA44-84B6-D4EF2D7D6496}" srcId="{4A2A6D08-0203-9444-A765-35E43EA64E53}" destId="{A9F62424-D75C-F844-B98A-9A73DF9FEA5A}" srcOrd="1" destOrd="0" parTransId="{912FDCF7-7782-9442-A846-DDE4EB01D5FD}" sibTransId="{5403558F-03EC-B74A-A5DB-81A0FD665B78}"/>
    <dgm:cxn modelId="{F2F3888F-598A-7844-A624-0A12ADF9A029}" type="presOf" srcId="{4A2A6D08-0203-9444-A765-35E43EA64E53}" destId="{A9DA5E82-91EB-BA4E-B930-B171191953A3}" srcOrd="0" destOrd="0" presId="urn:microsoft.com/office/officeart/2005/8/layout/pyramid4"/>
    <dgm:cxn modelId="{DE1C5F8D-4373-F34D-A7EA-37953A40A664}" type="presParOf" srcId="{A9DA5E82-91EB-BA4E-B930-B171191953A3}" destId="{F062AF80-6735-5145-AD6D-1EE6A62056D9}" srcOrd="0" destOrd="0" presId="urn:microsoft.com/office/officeart/2005/8/layout/pyramid4"/>
    <dgm:cxn modelId="{9F1B7708-F0ED-CD4D-8D63-31BDF270EC35}" type="presParOf" srcId="{A9DA5E82-91EB-BA4E-B930-B171191953A3}" destId="{0CF39BC5-09A3-1E48-8CF0-4250D59B059E}" srcOrd="1" destOrd="0" presId="urn:microsoft.com/office/officeart/2005/8/layout/pyramid4"/>
    <dgm:cxn modelId="{F401BDEB-A713-B747-AE8B-80F5B3EFD41E}" type="presParOf" srcId="{A9DA5E82-91EB-BA4E-B930-B171191953A3}" destId="{92D8BE49-E397-874B-8373-355D084D06DC}" srcOrd="2" destOrd="0" presId="urn:microsoft.com/office/officeart/2005/8/layout/pyramid4"/>
    <dgm:cxn modelId="{1E691FDD-21F2-2047-A486-52ACEE5B4818}" type="presParOf" srcId="{A9DA5E82-91EB-BA4E-B930-B171191953A3}" destId="{9B2833A8-FBF0-E447-B258-51EB4AF7CDF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6A5A6-C44A-2F45-89C5-4CA448F03F32}">
      <dsp:nvSpPr>
        <dsp:cNvPr id="0" name=""/>
        <dsp:cNvSpPr/>
      </dsp:nvSpPr>
      <dsp:spPr>
        <a:xfrm>
          <a:off x="1991544" y="1422400"/>
          <a:ext cx="2112910" cy="121920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1"/>
              </a:solidFill>
            </a:rPr>
            <a:t>Intermediair</a:t>
          </a:r>
          <a:endParaRPr lang="nl-NL" sz="1600" b="1" kern="1200" dirty="0">
            <a:solidFill>
              <a:schemeClr val="tx1"/>
            </a:solidFill>
          </a:endParaRPr>
        </a:p>
      </dsp:txBody>
      <dsp:txXfrm>
        <a:off x="2051060" y="1481916"/>
        <a:ext cx="1993878" cy="1100168"/>
      </dsp:txXfrm>
    </dsp:sp>
    <dsp:sp modelId="{BA66CEAE-C37B-5440-AEA6-99ECB86F59E8}">
      <dsp:nvSpPr>
        <dsp:cNvPr id="0" name=""/>
        <dsp:cNvSpPr/>
      </dsp:nvSpPr>
      <dsp:spPr>
        <a:xfrm rot="16200000">
          <a:off x="2745406" y="1119806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B441C-0470-8B49-B8D0-1EBB681142EF}">
      <dsp:nvSpPr>
        <dsp:cNvPr id="0" name=""/>
        <dsp:cNvSpPr/>
      </dsp:nvSpPr>
      <dsp:spPr>
        <a:xfrm>
          <a:off x="1919535" y="349"/>
          <a:ext cx="2256929" cy="81686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Aanbieder</a:t>
          </a:r>
          <a:endParaRPr lang="nl-NL" sz="1600" b="1" kern="1200" dirty="0"/>
        </a:p>
      </dsp:txBody>
      <dsp:txXfrm>
        <a:off x="1959411" y="40225"/>
        <a:ext cx="2177177" cy="737112"/>
      </dsp:txXfrm>
    </dsp:sp>
    <dsp:sp modelId="{4119C5D5-15F9-0346-B965-FDF3F6755BF9}">
      <dsp:nvSpPr>
        <dsp:cNvPr id="0" name=""/>
        <dsp:cNvSpPr/>
      </dsp:nvSpPr>
      <dsp:spPr>
        <a:xfrm rot="5400000">
          <a:off x="2745406" y="2944193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87898-34F7-0740-95A3-74CB6AB315BD}">
      <dsp:nvSpPr>
        <dsp:cNvPr id="0" name=""/>
        <dsp:cNvSpPr/>
      </dsp:nvSpPr>
      <dsp:spPr>
        <a:xfrm>
          <a:off x="2639568" y="3246786"/>
          <a:ext cx="816864" cy="816864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Klant</a:t>
          </a:r>
          <a:endParaRPr lang="nl-NL" sz="2200" b="1" kern="1200" dirty="0"/>
        </a:p>
      </dsp:txBody>
      <dsp:txXfrm>
        <a:off x="2679444" y="3286662"/>
        <a:ext cx="737112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2AF80-6735-5145-AD6D-1EE6A62056D9}">
      <dsp:nvSpPr>
        <dsp:cNvPr id="0" name=""/>
        <dsp:cNvSpPr/>
      </dsp:nvSpPr>
      <dsp:spPr>
        <a:xfrm>
          <a:off x="2570280" y="0"/>
          <a:ext cx="2204256" cy="2204256"/>
        </a:xfrm>
        <a:prstGeom prst="triangl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Klanten</a:t>
          </a:r>
          <a:endParaRPr lang="nl-NL" sz="1400" kern="1200" dirty="0"/>
        </a:p>
      </dsp:txBody>
      <dsp:txXfrm>
        <a:off x="3121344" y="1102128"/>
        <a:ext cx="1102128" cy="1102128"/>
      </dsp:txXfrm>
    </dsp:sp>
    <dsp:sp modelId="{0CF39BC5-09A3-1E48-8CF0-4250D59B059E}">
      <dsp:nvSpPr>
        <dsp:cNvPr id="0" name=""/>
        <dsp:cNvSpPr/>
      </dsp:nvSpPr>
      <dsp:spPr>
        <a:xfrm>
          <a:off x="1468152" y="2204256"/>
          <a:ext cx="2204256" cy="2204256"/>
        </a:xfrm>
        <a:prstGeom prst="triangl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/>
            <a:t>Aanbieders</a:t>
          </a:r>
        </a:p>
      </dsp:txBody>
      <dsp:txXfrm>
        <a:off x="2019216" y="3306384"/>
        <a:ext cx="1102128" cy="1102128"/>
      </dsp:txXfrm>
    </dsp:sp>
    <dsp:sp modelId="{92D8BE49-E397-874B-8373-355D084D06DC}">
      <dsp:nvSpPr>
        <dsp:cNvPr id="0" name=""/>
        <dsp:cNvSpPr/>
      </dsp:nvSpPr>
      <dsp:spPr>
        <a:xfrm rot="10800000">
          <a:off x="2570280" y="2204256"/>
          <a:ext cx="2204256" cy="2204256"/>
        </a:xfrm>
        <a:prstGeom prst="triangl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121344" y="2204256"/>
        <a:ext cx="1102128" cy="1102128"/>
      </dsp:txXfrm>
    </dsp:sp>
    <dsp:sp modelId="{9B2833A8-FBF0-E447-B258-51EB4AF7CDF8}">
      <dsp:nvSpPr>
        <dsp:cNvPr id="0" name=""/>
        <dsp:cNvSpPr/>
      </dsp:nvSpPr>
      <dsp:spPr>
        <a:xfrm>
          <a:off x="3672408" y="2204256"/>
          <a:ext cx="2204256" cy="2204256"/>
        </a:xfrm>
        <a:prstGeom prst="triangle">
          <a:avLst/>
        </a:prstGeom>
        <a:solidFill>
          <a:srgbClr val="6CF0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/>
            <a:t>Intermediairs</a:t>
          </a:r>
        </a:p>
      </dsp:txBody>
      <dsp:txXfrm>
        <a:off x="4223472" y="3306384"/>
        <a:ext cx="1102128" cy="110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7E93A633-841F-6748-AA98-6EB31DBC0F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805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CCB5AA4A-16A1-FF43-B45A-9A5F80DB2554}" type="datetime1">
              <a:rPr lang="nl-NL" smtClean="0"/>
              <a:pPr>
                <a:defRPr/>
              </a:pPr>
              <a:t>13-02-15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2499F417-1758-504D-86C2-A400661641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391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BD9E4-96BB-4F49-AE81-1F4AC8257324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ea typeface="ＭＳ Ｐゴシック" pitchFamily="-1" charset="-128"/>
                <a:cs typeface="ＭＳ Ｐゴシック" pitchFamily="-1" charset="-128"/>
              </a:rPr>
              <a:t>Bestaansrecht neemt toe naarmate omstandigheden</a:t>
            </a:r>
            <a:r>
              <a:rPr lang="nl-NL" baseline="0" dirty="0" smtClean="0">
                <a:ea typeface="ＭＳ Ｐゴシック" pitchFamily="-1" charset="-128"/>
                <a:cs typeface="ＭＳ Ｐゴシック" pitchFamily="-1" charset="-128"/>
              </a:rPr>
              <a:t> complexer of onzekerder worden en consument minder </a:t>
            </a:r>
            <a:r>
              <a:rPr lang="nl-NL" baseline="0" dirty="0" err="1" smtClean="0">
                <a:ea typeface="ＭＳ Ｐゴシック" pitchFamily="-1" charset="-128"/>
                <a:cs typeface="ＭＳ Ｐゴシック" pitchFamily="-1" charset="-128"/>
              </a:rPr>
              <a:t>rarioneel</a:t>
            </a:r>
            <a:r>
              <a:rPr lang="nl-NL" baseline="0" dirty="0" smtClean="0">
                <a:ea typeface="ＭＳ Ｐゴシック" pitchFamily="-1" charset="-128"/>
                <a:cs typeface="ＭＳ Ｐゴシック" pitchFamily="-1" charset="-128"/>
              </a:rPr>
              <a:t> handelt.</a:t>
            </a:r>
          </a:p>
          <a:p>
            <a:r>
              <a:rPr lang="nl-NL" baseline="0" dirty="0" smtClean="0">
                <a:ea typeface="ＭＳ Ｐゴシック" pitchFamily="-1" charset="-128"/>
                <a:cs typeface="ＭＳ Ｐゴシック" pitchFamily="-1" charset="-128"/>
              </a:rPr>
              <a:t>Invloed van digitalisering is duidelijk merkbaar!</a:t>
            </a:r>
          </a:p>
          <a:p>
            <a:r>
              <a:rPr lang="nl-NL" baseline="0" dirty="0" smtClean="0">
                <a:ea typeface="ＭＳ Ｐゴシック" pitchFamily="-1" charset="-128"/>
                <a:cs typeface="ＭＳ Ｐゴシック" pitchFamily="-1" charset="-128"/>
              </a:rPr>
              <a:t>Toename van frequenties maakt product tot </a:t>
            </a:r>
            <a:r>
              <a:rPr lang="nl-NL" baseline="0" dirty="0" err="1" smtClean="0">
                <a:ea typeface="ＭＳ Ｐゴシック" pitchFamily="-1" charset="-128"/>
                <a:cs typeface="ＭＳ Ｐゴシック" pitchFamily="-1" charset="-128"/>
              </a:rPr>
              <a:t>commodity</a:t>
            </a:r>
            <a:r>
              <a:rPr lang="nl-NL" baseline="0" dirty="0" smtClean="0">
                <a:ea typeface="ＭＳ Ｐゴシック" pitchFamily="-1" charset="-128"/>
                <a:cs typeface="ＭＳ Ｐゴシック" pitchFamily="-1" charset="-128"/>
              </a:rPr>
              <a:t>: zelf doen (direct </a:t>
            </a:r>
            <a:r>
              <a:rPr lang="nl-NL" baseline="0" dirty="0" err="1" smtClean="0">
                <a:ea typeface="ＭＳ Ｐゴシック" pitchFamily="-1" charset="-128"/>
                <a:cs typeface="ＭＳ Ｐゴシック" pitchFamily="-1" charset="-128"/>
              </a:rPr>
              <a:t>writing</a:t>
            </a:r>
            <a:r>
              <a:rPr lang="nl-NL" baseline="0" dirty="0" smtClean="0">
                <a:ea typeface="ＭＳ Ｐゴシック" pitchFamily="-1" charset="-128"/>
                <a:cs typeface="ＭＳ Ｐゴシック" pitchFamily="-1" charset="-128"/>
              </a:rPr>
              <a:t>) of via beperkt aantal </a:t>
            </a:r>
            <a:r>
              <a:rPr lang="nl-NL" baseline="0" dirty="0" err="1" smtClean="0">
                <a:ea typeface="ＭＳ Ｐゴシック" pitchFamily="-1" charset="-128"/>
                <a:cs typeface="ＭＳ Ｐゴシック" pitchFamily="-1" charset="-128"/>
              </a:rPr>
              <a:t>servicers</a:t>
            </a:r>
            <a:r>
              <a:rPr lang="nl-NL" baseline="0" dirty="0" smtClean="0">
                <a:ea typeface="ＭＳ Ｐゴシック" pitchFamily="-1" charset="-128"/>
                <a:cs typeface="ＭＳ Ｐゴシック" pitchFamily="-1" charset="-128"/>
              </a:rPr>
              <a:t> (volmachten)</a:t>
            </a:r>
            <a:r>
              <a:rPr lang="nl-NL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</a:p>
        </p:txBody>
      </p:sp>
      <p:sp>
        <p:nvSpPr>
          <p:cNvPr id="614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2BF6F7-F5BD-F548-9E00-7A8FC6399431}" type="slidenum">
              <a:rPr lang="nl-NL" smtClean="0">
                <a:latin typeface="Calibri" pitchFamily="-1" charset="0"/>
                <a:ea typeface="Arial" pitchFamily="-1" charset="0"/>
                <a:cs typeface="Arial" pitchFamily="-1" charset="0"/>
              </a:rPr>
              <a:pPr/>
              <a:t>16</a:t>
            </a:fld>
            <a:endParaRPr lang="nl-NL" smtClean="0">
              <a:latin typeface="Calibri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929688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2316165"/>
            <a:ext cx="8286808" cy="1970091"/>
          </a:xfrm>
          <a:solidFill>
            <a:schemeClr val="lt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52400" dist="152400" dir="8400000" algn="ctr" rotWithShape="0">
              <a:schemeClr val="tx1">
                <a:alpha val="30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081A-1C44-F843-81A7-663D48AC3D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8615-C65B-CC4D-89C4-10B052F812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6082-49FE-5F42-9488-C27891FA8B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2B77-9485-6148-9E34-308F6AACB7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929688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2316165"/>
            <a:ext cx="8286808" cy="1970091"/>
          </a:xfrm>
          <a:solidFill>
            <a:schemeClr val="lt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52400" dist="152400" dir="8400000" algn="ctr" rotWithShape="0">
              <a:schemeClr val="tx1">
                <a:alpha val="30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929688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643734" cy="785818"/>
          </a:xfrm>
          <a:solidFill>
            <a:schemeClr val="lt1"/>
          </a:solidFill>
          <a:effectLst>
            <a:outerShdw blurRad="152400" dist="152400" dir="8400000" algn="t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8632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867525" y="6429375"/>
            <a:ext cx="2133600" cy="365125"/>
          </a:xfrm>
        </p:spPr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>
              <a:defRPr/>
            </a:pPr>
            <a:fld id="{B2B7EA0A-D299-A241-AEF0-7697B1C16E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DA91-3964-D949-B6F1-75487C3143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3479-830E-154E-8764-A513CC683A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A2AE-62DE-CD46-84A0-D6CCB14566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E500-B1AA-2A4A-9A41-23A0143D44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929688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643734" cy="785818"/>
          </a:xfrm>
          <a:solidFill>
            <a:schemeClr val="lt1"/>
          </a:solidFill>
          <a:effectLst>
            <a:outerShdw blurRad="152400" dist="152400" dir="8400000" algn="t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8632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867525" y="6429375"/>
            <a:ext cx="2133600" cy="365125"/>
          </a:xfrm>
        </p:spPr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>
              <a:defRPr/>
            </a:pPr>
            <a:fld id="{E7B0DF20-918D-4445-8983-DD02F410C0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525B-5F81-474E-A099-3447D39230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AA1C-70A1-5948-ACAB-4BADD6D720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0DB4-537E-5347-9C10-23A7B49393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5F1F-EA46-434D-BBE0-BA868F1602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A403-06EB-DA48-B679-2414825D55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8B9A-D369-0E4C-8DC6-11C02877F0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F9EC-273C-4F41-9FA0-33A487A043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3697-1590-2646-A096-EDA62DE844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1F5D-ED1B-2549-AA0C-463D07B2D4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E654-C9DE-5743-AB05-184C930A12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839F-2677-8343-A7A2-6AA5F826D5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928F-D212-1745-B4F6-C037D1A76F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8103-BCC9-8A4F-AF16-B56D5FD027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2BC7-1D78-0040-9125-856D08AFF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D3434D65-9979-514A-AC63-418FC39080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536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94D3EB77-5087-1941-8789-00D61A4BD3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  <p:sldLayoutId id="2147484627" r:id="rId12"/>
    <p:sldLayoutId id="2147484628" r:id="rId13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6350000" cy="47625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5536" y="260648"/>
            <a:ext cx="429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Wassenaar, 18 februari 2015</a:t>
            </a:r>
            <a:endParaRPr lang="nl-NL" sz="24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700808"/>
            <a:ext cx="2197100" cy="2870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81" y="1066800"/>
            <a:ext cx="7490848" cy="441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6643688" cy="785813"/>
          </a:xfrm>
        </p:spPr>
        <p:txBody>
          <a:bodyPr/>
          <a:lstStyle/>
          <a:p>
            <a:pPr>
              <a:defRPr/>
            </a:pPr>
            <a:r>
              <a:rPr lang="nl-NL" dirty="0">
                <a:solidFill>
                  <a:srgbClr val="1F497D"/>
                </a:solidFill>
                <a:ea typeface="ＭＳ Ｐゴシック" pitchFamily="-65" charset="-128"/>
                <a:cs typeface="ＭＳ Ｐゴシック" pitchFamily="-65" charset="-128"/>
              </a:rPr>
              <a:t>CONSTATERING 2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685800" y="1905000"/>
          <a:ext cx="7391400" cy="2794000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Aantal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financieel adviseurs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Onzekerheid consumenten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Partner van klant door provisieverbod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Financieel analfabetisme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Pijl omlaag 5"/>
          <p:cNvSpPr/>
          <p:nvPr/>
        </p:nvSpPr>
        <p:spPr>
          <a:xfrm>
            <a:off x="5867400" y="1981200"/>
            <a:ext cx="381000" cy="533400"/>
          </a:xfrm>
          <a:prstGeom prst="downArrow">
            <a:avLst/>
          </a:prstGeom>
          <a:solidFill>
            <a:srgbClr val="23FF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Pijl omhoog 6"/>
          <p:cNvSpPr/>
          <p:nvPr/>
        </p:nvSpPr>
        <p:spPr>
          <a:xfrm flipH="1">
            <a:off x="5257800" y="2667000"/>
            <a:ext cx="304800" cy="533400"/>
          </a:xfrm>
          <a:prstGeom prst="upArrow">
            <a:avLst/>
          </a:prstGeom>
          <a:solidFill>
            <a:srgbClr val="23FF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Pijl omhoog 9"/>
          <p:cNvSpPr/>
          <p:nvPr/>
        </p:nvSpPr>
        <p:spPr>
          <a:xfrm flipH="1">
            <a:off x="6477000" y="3352800"/>
            <a:ext cx="381000" cy="533400"/>
          </a:xfrm>
          <a:prstGeom prst="upArrow">
            <a:avLst/>
          </a:prstGeom>
          <a:solidFill>
            <a:srgbClr val="23FF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 omhoog 10"/>
          <p:cNvSpPr/>
          <p:nvPr/>
        </p:nvSpPr>
        <p:spPr>
          <a:xfrm flipH="1">
            <a:off x="5791200" y="4038600"/>
            <a:ext cx="381000" cy="533400"/>
          </a:xfrm>
          <a:prstGeom prst="upArrow">
            <a:avLst/>
          </a:prstGeom>
          <a:solidFill>
            <a:srgbClr val="23FF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57200" y="4800600"/>
            <a:ext cx="8077200" cy="1077913"/>
          </a:xfrm>
          <a:prstGeom prst="rect">
            <a:avLst/>
          </a:prstGeom>
          <a:solidFill>
            <a:srgbClr val="3366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3200" b="1" cap="all" dirty="0">
                <a:ea typeface="+mn-ea"/>
                <a:cs typeface="+mn-cs"/>
              </a:rPr>
              <a:t>Behoefte aan hulp en financieel advies neemt toe</a:t>
            </a:r>
          </a:p>
        </p:txBody>
      </p:sp>
      <p:sp>
        <p:nvSpPr>
          <p:cNvPr id="38937" name="Tijdelijke aanduiding voor voettekst 12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solidFill>
                  <a:srgbClr val="0D0D0D"/>
                </a:solidFill>
                <a:ea typeface="Arial" pitchFamily="-65" charset="0"/>
                <a:cs typeface="Arial" pitchFamily="-65" charset="0"/>
              </a:rPr>
              <a:t>© www.freddejong.eu</a:t>
            </a:r>
            <a:endParaRPr lang="en-US">
              <a:solidFill>
                <a:srgbClr val="0D0D0D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8622915"/>
              </p:ext>
            </p:extLst>
          </p:nvPr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60100056"/>
              </p:ext>
            </p:extLst>
          </p:nvPr>
        </p:nvGraphicFramePr>
        <p:xfrm>
          <a:off x="827584" y="1828800"/>
          <a:ext cx="7344816" cy="44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5163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75748" cy="398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32BC7-1D78-0040-9125-856D08AFFCD5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14400"/>
            <a:ext cx="3429000" cy="1460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9600"/>
            <a:ext cx="3810000" cy="2489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971800"/>
            <a:ext cx="3352800" cy="2425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57600"/>
            <a:ext cx="4539647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32BC7-1D78-0040-9125-856D08AFFCD5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602133" cy="4838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89" y="1447800"/>
            <a:ext cx="6737411" cy="477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cap="all" dirty="0" smtClean="0">
                <a:solidFill>
                  <a:srgbClr val="1F497D"/>
                </a:solidFill>
              </a:rPr>
              <a:t>Bestaansrecht financieel adviseurs</a:t>
            </a:r>
            <a:endParaRPr lang="nl-NL" cap="all" dirty="0">
              <a:solidFill>
                <a:srgbClr val="1F497D"/>
              </a:solidFill>
            </a:endParaRPr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/>
              <a:t>Transactiekosten</a:t>
            </a:r>
            <a:r>
              <a:rPr lang="nl-NL" dirty="0" smtClean="0"/>
              <a:t>: beschikbaarheid, prijs, 1-stop shop</a:t>
            </a:r>
          </a:p>
          <a:p>
            <a:r>
              <a:rPr lang="nl-NL" u="sng" dirty="0" smtClean="0"/>
              <a:t>Informatie asymmetrie</a:t>
            </a:r>
            <a:r>
              <a:rPr lang="nl-NL" dirty="0" smtClean="0"/>
              <a:t>: kennis (klant, product, wetgeving, integrale benadering)</a:t>
            </a:r>
          </a:p>
          <a:p>
            <a:r>
              <a:rPr lang="nl-NL" u="sng" dirty="0" smtClean="0"/>
              <a:t>Complexiteit en onzekerheid: </a:t>
            </a:r>
            <a:r>
              <a:rPr lang="nl-NL" dirty="0" smtClean="0"/>
              <a:t>vaardigheden, MKB, leven, hypotheek</a:t>
            </a:r>
          </a:p>
          <a:p>
            <a:r>
              <a:rPr lang="nl-NL" u="sng" dirty="0" smtClean="0"/>
              <a:t>Gemak</a:t>
            </a:r>
            <a:r>
              <a:rPr lang="nl-NL" dirty="0" smtClean="0"/>
              <a:t>: persoonlijk, dichtbij, integrale benadering, service</a:t>
            </a:r>
          </a:p>
          <a:p>
            <a:pPr>
              <a:buNone/>
            </a:pPr>
            <a:endParaRPr lang="nl-NL" i="1" dirty="0" smtClean="0"/>
          </a:p>
        </p:txBody>
      </p:sp>
      <p:sp>
        <p:nvSpPr>
          <p:cNvPr id="60419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D7B1-02BE-3640-8795-E84263366F22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© www.freddejong.eu</a:t>
            </a:r>
            <a:endParaRPr lang="nl-N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32BC7-1D78-0040-9125-856D08AFFCD5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495800" cy="635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8400"/>
            <a:ext cx="3027829" cy="2800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048000"/>
            <a:ext cx="3352800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500063" y="1981200"/>
            <a:ext cx="8286750" cy="1828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nl-NL" sz="4800" u="sng" dirty="0" err="1" smtClean="0">
                <a:solidFill>
                  <a:srgbClr val="1F497D"/>
                </a:solidFill>
                <a:ea typeface="+mj-ea"/>
              </a:rPr>
              <a:t>fred</a:t>
            </a:r>
            <a:r>
              <a:rPr lang="nl-NL" sz="4800" u="sng" dirty="0" smtClean="0">
                <a:solidFill>
                  <a:srgbClr val="1F497D"/>
                </a:solidFill>
                <a:ea typeface="+mj-ea"/>
              </a:rPr>
              <a:t>@</a:t>
            </a:r>
            <a:r>
              <a:rPr lang="nl-NL" sz="4800" u="sng" dirty="0" err="1" smtClean="0">
                <a:solidFill>
                  <a:srgbClr val="1F497D"/>
                </a:solidFill>
                <a:ea typeface="+mj-ea"/>
              </a:rPr>
              <a:t>freddejong.eu</a:t>
            </a:r>
            <a:r>
              <a:rPr lang="nl-NL" sz="4800" u="sng" dirty="0" smtClean="0">
                <a:solidFill>
                  <a:srgbClr val="1F497D"/>
                </a:solidFill>
                <a:ea typeface="+mj-ea"/>
              </a:rPr>
              <a:t/>
            </a:r>
            <a:br>
              <a:rPr lang="nl-NL" sz="4800" u="sng" dirty="0" smtClean="0">
                <a:solidFill>
                  <a:srgbClr val="1F497D"/>
                </a:solidFill>
                <a:ea typeface="+mj-ea"/>
              </a:rPr>
            </a:br>
            <a:endParaRPr lang="nl-NL" sz="4800" u="sng" dirty="0">
              <a:solidFill>
                <a:srgbClr val="1F497D"/>
              </a:solidFill>
              <a:ea typeface="+mj-ea"/>
            </a:endParaRPr>
          </a:p>
        </p:txBody>
      </p:sp>
      <p:pic>
        <p:nvPicPr>
          <p:cNvPr id="71683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653136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Afbeelding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458112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kstvak 6"/>
          <p:cNvSpPr txBox="1">
            <a:spLocks noChangeArrowheads="1"/>
          </p:cNvSpPr>
          <p:nvPr/>
        </p:nvSpPr>
        <p:spPr bwMode="auto">
          <a:xfrm>
            <a:off x="2699792" y="5229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400" dirty="0"/>
              <a:t>@</a:t>
            </a:r>
            <a:r>
              <a:rPr lang="nl-NL" sz="2400" dirty="0" err="1"/>
              <a:t>jongfred</a:t>
            </a:r>
            <a:endParaRPr lang="nl-NL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0DF20-918D-4445-8983-DD02F410C07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2768600"/>
            <a:ext cx="8401539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6643688" cy="785813"/>
          </a:xfrm>
        </p:spPr>
        <p:txBody>
          <a:bodyPr/>
          <a:lstStyle/>
          <a:p>
            <a:pPr>
              <a:defRPr/>
            </a:pPr>
            <a:r>
              <a:rPr lang="nl-NL" cap="all" dirty="0" smtClean="0">
                <a:solidFill>
                  <a:srgbClr val="1F497D"/>
                </a:solidFill>
              </a:rPr>
              <a:t>De markt in 2015</a:t>
            </a:r>
            <a:endParaRPr lang="nl-NL" cap="all" dirty="0">
              <a:solidFill>
                <a:srgbClr val="1F497D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2296634" y="2224836"/>
            <a:ext cx="1634533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  Verzekeraars</a:t>
            </a:r>
            <a:endParaRPr lang="nl-NL" sz="1200" b="1" dirty="0"/>
          </a:p>
        </p:txBody>
      </p:sp>
      <p:sp>
        <p:nvSpPr>
          <p:cNvPr id="8" name="Afgeronde rechthoek 7"/>
          <p:cNvSpPr/>
          <p:nvPr/>
        </p:nvSpPr>
        <p:spPr>
          <a:xfrm>
            <a:off x="5334000" y="2209800"/>
            <a:ext cx="1425043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Herverzekeraars</a:t>
            </a:r>
            <a:endParaRPr lang="nl-NL" sz="1200" b="1" dirty="0"/>
          </a:p>
        </p:txBody>
      </p:sp>
      <p:sp>
        <p:nvSpPr>
          <p:cNvPr id="9" name="Afgeronde rechthoek 8"/>
          <p:cNvSpPr/>
          <p:nvPr/>
        </p:nvSpPr>
        <p:spPr>
          <a:xfrm>
            <a:off x="641350" y="5180170"/>
            <a:ext cx="6216650" cy="611029"/>
          </a:xfrm>
          <a:prstGeom prst="roundRect">
            <a:avLst/>
          </a:prstGeom>
          <a:solidFill>
            <a:srgbClr val="419A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b="1" dirty="0" smtClean="0"/>
              <a:t>                      Klanten </a:t>
            </a:r>
            <a:endParaRPr lang="nl-NL" sz="1200" b="1" dirty="0"/>
          </a:p>
        </p:txBody>
      </p:sp>
      <p:sp>
        <p:nvSpPr>
          <p:cNvPr id="10" name="Afgeronde rechthoek 9"/>
          <p:cNvSpPr/>
          <p:nvPr/>
        </p:nvSpPr>
        <p:spPr>
          <a:xfrm>
            <a:off x="2819400" y="4114800"/>
            <a:ext cx="2307278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Onafhankelijke intermediairs</a:t>
            </a:r>
            <a:endParaRPr lang="nl-NL" sz="1200" b="1" dirty="0"/>
          </a:p>
        </p:txBody>
      </p:sp>
      <p:sp>
        <p:nvSpPr>
          <p:cNvPr id="11" name="Afgeronde rechthoek 10"/>
          <p:cNvSpPr/>
          <p:nvPr/>
        </p:nvSpPr>
        <p:spPr>
          <a:xfrm>
            <a:off x="5029200" y="3200400"/>
            <a:ext cx="1682152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Serviceorganisaties</a:t>
            </a:r>
            <a:endParaRPr lang="nl-NL" sz="1200" b="1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925041" y="2692165"/>
            <a:ext cx="0" cy="2500777"/>
          </a:xfrm>
          <a:prstGeom prst="straightConnector1">
            <a:avLst/>
          </a:prstGeom>
          <a:ln w="317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849171" y="2692164"/>
            <a:ext cx="0" cy="486859"/>
          </a:xfrm>
          <a:prstGeom prst="straightConnector1">
            <a:avLst/>
          </a:prstGeom>
          <a:ln w="317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4008474" y="3597430"/>
            <a:ext cx="0" cy="498232"/>
          </a:xfrm>
          <a:prstGeom prst="straightConnector1">
            <a:avLst/>
          </a:prstGeom>
          <a:ln w="317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3753290" y="4491854"/>
            <a:ext cx="0" cy="726605"/>
          </a:xfrm>
          <a:prstGeom prst="straightConnector1">
            <a:avLst/>
          </a:prstGeom>
          <a:ln w="317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hthoek 15"/>
          <p:cNvSpPr/>
          <p:nvPr/>
        </p:nvSpPr>
        <p:spPr>
          <a:xfrm>
            <a:off x="498764" y="1695798"/>
            <a:ext cx="6664036" cy="44795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7" name="Rechte verbindingslijn met pijl 16"/>
          <p:cNvCxnSpPr>
            <a:endCxn id="46" idx="3"/>
          </p:cNvCxnSpPr>
          <p:nvPr/>
        </p:nvCxnSpPr>
        <p:spPr>
          <a:xfrm rot="10800000" flipV="1">
            <a:off x="4029740" y="2380198"/>
            <a:ext cx="795396" cy="20102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ep 46"/>
          <p:cNvGrpSpPr/>
          <p:nvPr/>
        </p:nvGrpSpPr>
        <p:grpSpPr>
          <a:xfrm>
            <a:off x="4876800" y="2209800"/>
            <a:ext cx="331200" cy="399011"/>
            <a:chOff x="5890160" y="1995055"/>
            <a:chExt cx="331200" cy="332509"/>
          </a:xfrm>
        </p:grpSpPr>
        <p:sp>
          <p:nvSpPr>
            <p:cNvPr id="19" name="Ovaal 18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898430" y="2038199"/>
              <a:ext cx="314659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10</a:t>
              </a:r>
              <a:endParaRPr lang="nl-NL" sz="1000" b="1" dirty="0">
                <a:latin typeface="+mn-lt"/>
              </a:endParaRPr>
            </a:p>
          </p:txBody>
        </p:sp>
      </p:grpSp>
      <p:grpSp>
        <p:nvGrpSpPr>
          <p:cNvPr id="21" name="Groep 47"/>
          <p:cNvGrpSpPr/>
          <p:nvPr/>
        </p:nvGrpSpPr>
        <p:grpSpPr>
          <a:xfrm>
            <a:off x="2359237" y="2208932"/>
            <a:ext cx="379656" cy="399011"/>
            <a:chOff x="5865931" y="1995055"/>
            <a:chExt cx="379656" cy="332509"/>
          </a:xfrm>
        </p:grpSpPr>
        <p:sp>
          <p:nvSpPr>
            <p:cNvPr id="22" name="Ovaal 21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5865931" y="2038199"/>
              <a:ext cx="379656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247</a:t>
              </a:r>
              <a:endParaRPr lang="nl-NL" sz="1000" b="1" dirty="0">
                <a:latin typeface="+mn-lt"/>
              </a:endParaRPr>
            </a:p>
          </p:txBody>
        </p:sp>
      </p:grpSp>
      <p:grpSp>
        <p:nvGrpSpPr>
          <p:cNvPr id="24" name="Groep 54"/>
          <p:cNvGrpSpPr/>
          <p:nvPr/>
        </p:nvGrpSpPr>
        <p:grpSpPr>
          <a:xfrm>
            <a:off x="510463" y="4116891"/>
            <a:ext cx="479618" cy="399011"/>
            <a:chOff x="5815952" y="1995055"/>
            <a:chExt cx="479618" cy="332509"/>
          </a:xfrm>
        </p:grpSpPr>
        <p:sp>
          <p:nvSpPr>
            <p:cNvPr id="25" name="Ovaal 24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815952" y="2038199"/>
              <a:ext cx="479618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7.300</a:t>
              </a:r>
              <a:endParaRPr lang="nl-NL" sz="1000" b="1" dirty="0">
                <a:latin typeface="+mn-lt"/>
              </a:endParaRPr>
            </a:p>
          </p:txBody>
        </p:sp>
      </p:grpSp>
      <p:sp>
        <p:nvSpPr>
          <p:cNvPr id="27" name="Tekstvak 26"/>
          <p:cNvSpPr txBox="1"/>
          <p:nvPr/>
        </p:nvSpPr>
        <p:spPr>
          <a:xfrm>
            <a:off x="665019" y="1755781"/>
            <a:ext cx="468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>
                <a:latin typeface="+mn-lt"/>
              </a:rPr>
              <a:t>Marktpartijen  in distributieketen verzekeringen en hypotheken (2015)</a:t>
            </a:r>
            <a:endParaRPr lang="nl-NL" sz="1200" b="1" dirty="0">
              <a:latin typeface="+mn-lt"/>
            </a:endParaRPr>
          </a:p>
        </p:txBody>
      </p:sp>
      <p:sp>
        <p:nvSpPr>
          <p:cNvPr id="28" name="Afgeronde rechthoek 27"/>
          <p:cNvSpPr/>
          <p:nvPr/>
        </p:nvSpPr>
        <p:spPr>
          <a:xfrm rot="5400000">
            <a:off x="6809414" y="2715586"/>
            <a:ext cx="1622839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200" b="1" dirty="0" smtClean="0"/>
              <a:t> </a:t>
            </a:r>
            <a:r>
              <a:rPr lang="nl-NL" sz="1200" b="1" dirty="0" smtClean="0">
                <a:solidFill>
                  <a:schemeClr val="tx1"/>
                </a:solidFill>
              </a:rPr>
              <a:t>Registers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29" name="Afgeronde rechthoek 28"/>
          <p:cNvSpPr/>
          <p:nvPr/>
        </p:nvSpPr>
        <p:spPr>
          <a:xfrm rot="5400000">
            <a:off x="6615531" y="4890669"/>
            <a:ext cx="2010605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200" b="1" dirty="0" smtClean="0">
                <a:solidFill>
                  <a:srgbClr val="000000"/>
                </a:solidFill>
              </a:rPr>
              <a:t>Brancheorganisaties</a:t>
            </a:r>
            <a:endParaRPr lang="nl-NL" sz="1200" b="1" dirty="0">
              <a:solidFill>
                <a:srgbClr val="000000"/>
              </a:solidFill>
            </a:endParaRPr>
          </a:p>
        </p:txBody>
      </p:sp>
      <p:grpSp>
        <p:nvGrpSpPr>
          <p:cNvPr id="30" name="Groep 67"/>
          <p:cNvGrpSpPr/>
          <p:nvPr/>
        </p:nvGrpSpPr>
        <p:grpSpPr>
          <a:xfrm>
            <a:off x="8077200" y="2133600"/>
            <a:ext cx="331200" cy="399011"/>
            <a:chOff x="5890160" y="1995055"/>
            <a:chExt cx="331200" cy="332509"/>
          </a:xfrm>
        </p:grpSpPr>
        <p:sp>
          <p:nvSpPr>
            <p:cNvPr id="31" name="Ovaal 30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>
                <a:solidFill>
                  <a:schemeClr val="tx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5898429" y="2038199"/>
              <a:ext cx="314659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35</a:t>
              </a:r>
              <a:endParaRPr lang="nl-NL" sz="1000" b="1" dirty="0">
                <a:latin typeface="+mn-lt"/>
              </a:endParaRPr>
            </a:p>
          </p:txBody>
        </p:sp>
      </p:grpSp>
      <p:grpSp>
        <p:nvGrpSpPr>
          <p:cNvPr id="33" name="Groep 73"/>
          <p:cNvGrpSpPr/>
          <p:nvPr/>
        </p:nvGrpSpPr>
        <p:grpSpPr>
          <a:xfrm>
            <a:off x="8077200" y="3962400"/>
            <a:ext cx="331200" cy="399011"/>
            <a:chOff x="5890160" y="1995055"/>
            <a:chExt cx="331200" cy="332509"/>
          </a:xfrm>
        </p:grpSpPr>
        <p:sp>
          <p:nvSpPr>
            <p:cNvPr id="34" name="Ovaal 33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>
                <a:solidFill>
                  <a:schemeClr val="tx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930926" y="2038199"/>
              <a:ext cx="249663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6</a:t>
              </a:r>
              <a:endParaRPr lang="nl-NL" sz="1000" b="1" dirty="0">
                <a:latin typeface="+mn-lt"/>
              </a:endParaRPr>
            </a:p>
          </p:txBody>
        </p:sp>
      </p:grpSp>
      <p:sp>
        <p:nvSpPr>
          <p:cNvPr id="36" name="Afgeronde rechthoek 35"/>
          <p:cNvSpPr/>
          <p:nvPr/>
        </p:nvSpPr>
        <p:spPr>
          <a:xfrm>
            <a:off x="1105780" y="4132793"/>
            <a:ext cx="1095162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/>
              <a:t>Captives</a:t>
            </a:r>
            <a:endParaRPr lang="nl-NL" sz="1200" b="1" dirty="0"/>
          </a:p>
        </p:txBody>
      </p:sp>
      <p:sp>
        <p:nvSpPr>
          <p:cNvPr id="37" name="Tekstvak 36"/>
          <p:cNvSpPr txBox="1"/>
          <p:nvPr/>
        </p:nvSpPr>
        <p:spPr>
          <a:xfrm>
            <a:off x="489099" y="5983979"/>
            <a:ext cx="1658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latin typeface="+mn-lt"/>
              </a:rPr>
              <a:t>Bronnen: DNB, CBS, AFM , VNAB  </a:t>
            </a:r>
            <a:endParaRPr lang="nl-NL" sz="800" dirty="0">
              <a:latin typeface="+mn-lt"/>
            </a:endParaRPr>
          </a:p>
        </p:txBody>
      </p:sp>
      <p:cxnSp>
        <p:nvCxnSpPr>
          <p:cNvPr id="38" name="Rechte verbindingslijn met pijl 37"/>
          <p:cNvCxnSpPr/>
          <p:nvPr/>
        </p:nvCxnSpPr>
        <p:spPr>
          <a:xfrm flipH="1">
            <a:off x="1733107" y="2692165"/>
            <a:ext cx="0" cy="1403497"/>
          </a:xfrm>
          <a:prstGeom prst="straightConnector1">
            <a:avLst/>
          </a:prstGeom>
          <a:ln w="317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fgeronde rechthoek 38"/>
          <p:cNvSpPr/>
          <p:nvPr/>
        </p:nvSpPr>
        <p:spPr>
          <a:xfrm>
            <a:off x="2382646" y="3183266"/>
            <a:ext cx="1503554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Gevolmachtigden</a:t>
            </a:r>
            <a:endParaRPr lang="nl-NL" sz="1200" b="1" dirty="0"/>
          </a:p>
        </p:txBody>
      </p:sp>
      <p:sp>
        <p:nvSpPr>
          <p:cNvPr id="40" name="Afgeronde rechthoek 39"/>
          <p:cNvSpPr/>
          <p:nvPr/>
        </p:nvSpPr>
        <p:spPr>
          <a:xfrm>
            <a:off x="2668780" y="5267263"/>
            <a:ext cx="3094073" cy="367200"/>
          </a:xfrm>
          <a:prstGeom prst="roundRect">
            <a:avLst/>
          </a:prstGeom>
          <a:solidFill>
            <a:srgbClr val="FFFF00"/>
          </a:solidFill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27063" algn="l"/>
                <a:tab pos="1797050" algn="l"/>
              </a:tabLst>
            </a:pPr>
            <a:r>
              <a:rPr lang="nl-NL" sz="900" dirty="0" smtClean="0">
                <a:solidFill>
                  <a:schemeClr val="tx1"/>
                </a:solidFill>
              </a:rPr>
              <a:t>Particulier: 	16,8 mln. inwoners	7,6 mln. huishoudens</a:t>
            </a:r>
          </a:p>
          <a:p>
            <a:pPr>
              <a:tabLst>
                <a:tab pos="627063" algn="l"/>
                <a:tab pos="1797050" algn="l"/>
              </a:tabLst>
            </a:pPr>
            <a:r>
              <a:rPr lang="nl-NL" sz="900" dirty="0" smtClean="0">
                <a:solidFill>
                  <a:schemeClr val="tx1"/>
                </a:solidFill>
              </a:rPr>
              <a:t>Zakelijk: 	750.000 </a:t>
            </a:r>
            <a:r>
              <a:rPr lang="nl-NL" sz="900" dirty="0" err="1" smtClean="0">
                <a:solidFill>
                  <a:schemeClr val="tx1"/>
                </a:solidFill>
              </a:rPr>
              <a:t>ZZP-ers</a:t>
            </a:r>
            <a:r>
              <a:rPr lang="nl-NL" sz="900" dirty="0" smtClean="0">
                <a:solidFill>
                  <a:schemeClr val="tx1"/>
                </a:solidFill>
              </a:rPr>
              <a:t> 	864.000 bedrijven 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588336" y="2224836"/>
            <a:ext cx="1282995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Banken </a:t>
            </a:r>
            <a:endParaRPr lang="nl-NL" sz="1200" b="1" dirty="0"/>
          </a:p>
        </p:txBody>
      </p:sp>
      <p:grpSp>
        <p:nvGrpSpPr>
          <p:cNvPr id="42" name="Groep 95"/>
          <p:cNvGrpSpPr/>
          <p:nvPr/>
        </p:nvGrpSpPr>
        <p:grpSpPr>
          <a:xfrm>
            <a:off x="632638" y="2208932"/>
            <a:ext cx="331200" cy="399011"/>
            <a:chOff x="5890160" y="1995055"/>
            <a:chExt cx="331200" cy="332509"/>
          </a:xfrm>
        </p:grpSpPr>
        <p:sp>
          <p:nvSpPr>
            <p:cNvPr id="43" name="Ovaal 42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898429" y="2038199"/>
              <a:ext cx="314659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55</a:t>
              </a:r>
              <a:endParaRPr lang="nl-NL" sz="1000" b="1" dirty="0">
                <a:latin typeface="+mn-lt"/>
              </a:endParaRPr>
            </a:p>
          </p:txBody>
        </p:sp>
      </p:grpSp>
      <p:cxnSp>
        <p:nvCxnSpPr>
          <p:cNvPr id="45" name="Rechte verbindingslijn met pijl 44"/>
          <p:cNvCxnSpPr/>
          <p:nvPr/>
        </p:nvCxnSpPr>
        <p:spPr>
          <a:xfrm flipH="1">
            <a:off x="1871999" y="2412689"/>
            <a:ext cx="427905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fgeronde rechthoek 45"/>
          <p:cNvSpPr/>
          <p:nvPr/>
        </p:nvSpPr>
        <p:spPr>
          <a:xfrm>
            <a:off x="563526" y="2209800"/>
            <a:ext cx="3466214" cy="381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nl-NL" sz="1200" dirty="0" smtClean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7" name="Afgeronde rechthoek 46"/>
          <p:cNvSpPr/>
          <p:nvPr/>
        </p:nvSpPr>
        <p:spPr>
          <a:xfrm>
            <a:off x="5410200" y="4114800"/>
            <a:ext cx="1276797" cy="328483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Beursmakelaars</a:t>
            </a:r>
            <a:endParaRPr lang="nl-NL" sz="1200" b="1" dirty="0"/>
          </a:p>
        </p:txBody>
      </p:sp>
      <p:sp>
        <p:nvSpPr>
          <p:cNvPr id="48" name="Afgeronde rechthoek 47"/>
          <p:cNvSpPr/>
          <p:nvPr/>
        </p:nvSpPr>
        <p:spPr>
          <a:xfrm>
            <a:off x="967562" y="3962400"/>
            <a:ext cx="5890437" cy="60534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nl-NL" sz="1200" dirty="0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9" name="Afgeronde rechthoek 48"/>
          <p:cNvSpPr/>
          <p:nvPr/>
        </p:nvSpPr>
        <p:spPr>
          <a:xfrm>
            <a:off x="2057400" y="3124200"/>
            <a:ext cx="4754526" cy="48215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nl-NL" sz="1200" dirty="0" smtClean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50" name="Groep 62"/>
          <p:cNvGrpSpPr/>
          <p:nvPr/>
        </p:nvGrpSpPr>
        <p:grpSpPr>
          <a:xfrm>
            <a:off x="2109510" y="3176977"/>
            <a:ext cx="379656" cy="399011"/>
            <a:chOff x="5865931" y="1995055"/>
            <a:chExt cx="379656" cy="332509"/>
          </a:xfrm>
        </p:grpSpPr>
        <p:sp>
          <p:nvSpPr>
            <p:cNvPr id="51" name="Ovaal 50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5865931" y="2038199"/>
              <a:ext cx="379656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320</a:t>
              </a:r>
              <a:endParaRPr lang="nl-NL" sz="1000" b="1" dirty="0">
                <a:latin typeface="+mn-lt"/>
              </a:endParaRPr>
            </a:p>
          </p:txBody>
        </p:sp>
      </p:grpSp>
      <p:grpSp>
        <p:nvGrpSpPr>
          <p:cNvPr id="53" name="Groep 58"/>
          <p:cNvGrpSpPr/>
          <p:nvPr/>
        </p:nvGrpSpPr>
        <p:grpSpPr>
          <a:xfrm>
            <a:off x="4648200" y="3200400"/>
            <a:ext cx="331200" cy="399011"/>
            <a:chOff x="5890160" y="1995055"/>
            <a:chExt cx="331200" cy="332509"/>
          </a:xfrm>
        </p:grpSpPr>
        <p:sp>
          <p:nvSpPr>
            <p:cNvPr id="54" name="Ovaal 53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5898429" y="2038199"/>
              <a:ext cx="314659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58</a:t>
              </a:r>
              <a:endParaRPr lang="nl-NL" sz="1000" b="1" dirty="0">
                <a:latin typeface="+mn-lt"/>
              </a:endParaRPr>
            </a:p>
          </p:txBody>
        </p:sp>
      </p:grpSp>
      <p:sp>
        <p:nvSpPr>
          <p:cNvPr id="56" name="Afgeronde rechthoek 55"/>
          <p:cNvSpPr/>
          <p:nvPr/>
        </p:nvSpPr>
        <p:spPr>
          <a:xfrm>
            <a:off x="2562136" y="4696673"/>
            <a:ext cx="2307278" cy="367200"/>
          </a:xfrm>
          <a:prstGeom prst="roundRect">
            <a:avLst/>
          </a:prstGeom>
          <a:solidFill>
            <a:srgbClr val="419A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/>
              <a:t>Aangesloten ondernemingen</a:t>
            </a:r>
            <a:endParaRPr lang="nl-NL" sz="1200" b="1" dirty="0"/>
          </a:p>
        </p:txBody>
      </p:sp>
      <p:grpSp>
        <p:nvGrpSpPr>
          <p:cNvPr id="57" name="Groep 54"/>
          <p:cNvGrpSpPr/>
          <p:nvPr/>
        </p:nvGrpSpPr>
        <p:grpSpPr>
          <a:xfrm>
            <a:off x="2047163" y="4665531"/>
            <a:ext cx="479618" cy="399011"/>
            <a:chOff x="5815952" y="1995055"/>
            <a:chExt cx="479618" cy="332509"/>
          </a:xfrm>
        </p:grpSpPr>
        <p:sp>
          <p:nvSpPr>
            <p:cNvPr id="58" name="Ovaal 57"/>
            <p:cNvSpPr/>
            <p:nvPr/>
          </p:nvSpPr>
          <p:spPr>
            <a:xfrm>
              <a:off x="5890160" y="1995055"/>
              <a:ext cx="331200" cy="33250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  <p:sp>
          <p:nvSpPr>
            <p:cNvPr id="59" name="Tekstvak 58"/>
            <p:cNvSpPr txBox="1"/>
            <p:nvPr/>
          </p:nvSpPr>
          <p:spPr>
            <a:xfrm>
              <a:off x="5815952" y="2038199"/>
              <a:ext cx="479618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latin typeface="+mn-lt"/>
                </a:rPr>
                <a:t>1.500</a:t>
              </a:r>
              <a:endParaRPr lang="nl-NL" sz="1000" b="1" dirty="0"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12674"/>
              </p:ext>
            </p:extLst>
          </p:nvPr>
        </p:nvGraphicFramePr>
        <p:xfrm>
          <a:off x="333554" y="1988840"/>
          <a:ext cx="8688814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905500" imgH="2006600" progId="Word.Document.12">
                  <p:embed/>
                </p:oleObj>
              </mc:Choice>
              <mc:Fallback>
                <p:oleObj name="Document" r:id="rId3" imgW="5905500" imgH="200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554" y="1988840"/>
                        <a:ext cx="8688814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83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D59E3C-0F9F-2746-9AF8-601BD0A9A421}" type="slidenum">
              <a:rPr lang="en-US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5</a:t>
            </a:fld>
            <a:endParaRPr lang="en-US" smtClean="0">
              <a:solidFill>
                <a:schemeClr val="tx1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29699" name="Afbeelding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349250"/>
            <a:ext cx="86741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kstvak 3"/>
          <p:cNvSpPr txBox="1">
            <a:spLocks noChangeArrowheads="1"/>
          </p:cNvSpPr>
          <p:nvPr/>
        </p:nvSpPr>
        <p:spPr bwMode="auto">
          <a:xfrm>
            <a:off x="381000" y="64008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/>
              <a:t>TNO, 2013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80DB4-537E-5347-9C10-23A7B493939F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30400"/>
            <a:ext cx="8128000" cy="299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6643688" cy="785813"/>
          </a:xfrm>
        </p:spPr>
        <p:txBody>
          <a:bodyPr/>
          <a:lstStyle/>
          <a:p>
            <a:pPr>
              <a:defRPr/>
            </a:pPr>
            <a:r>
              <a:rPr lang="nl-NL" cap="all" dirty="0" smtClean="0">
                <a:solidFill>
                  <a:srgbClr val="1F497D"/>
                </a:solidFill>
                <a:ea typeface="ＭＳ Ｐゴシック" pitchFamily="-65" charset="-128"/>
                <a:cs typeface="ＭＳ Ｐゴシック" pitchFamily="-65" charset="-128"/>
              </a:rPr>
              <a:t>Constatering 1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685800" y="1905000"/>
          <a:ext cx="7391400" cy="4191000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Transactiekosten</a:t>
                      </a:r>
                      <a:endParaRPr kumimoji="0" lang="nl-N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Informatie asymmetrie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Concurrentie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Regeldruk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Inkomsten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Kosten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2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Pijl omlaag 5"/>
          <p:cNvSpPr/>
          <p:nvPr/>
        </p:nvSpPr>
        <p:spPr>
          <a:xfrm>
            <a:off x="5867400" y="1981200"/>
            <a:ext cx="381000" cy="5334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Pijl omhoog 6"/>
          <p:cNvSpPr/>
          <p:nvPr/>
        </p:nvSpPr>
        <p:spPr>
          <a:xfrm flipH="1">
            <a:off x="5943600" y="3352800"/>
            <a:ext cx="304800" cy="533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Pijl omlaag 7"/>
          <p:cNvSpPr/>
          <p:nvPr/>
        </p:nvSpPr>
        <p:spPr>
          <a:xfrm>
            <a:off x="5410200" y="26670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Pijl omlaag 8"/>
          <p:cNvSpPr/>
          <p:nvPr/>
        </p:nvSpPr>
        <p:spPr>
          <a:xfrm>
            <a:off x="6629400" y="4800600"/>
            <a:ext cx="381000" cy="5334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Pijl omhoog 9"/>
          <p:cNvSpPr/>
          <p:nvPr/>
        </p:nvSpPr>
        <p:spPr>
          <a:xfrm flipH="1">
            <a:off x="5562600" y="4114800"/>
            <a:ext cx="381000" cy="533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 omhoog 10"/>
          <p:cNvSpPr/>
          <p:nvPr/>
        </p:nvSpPr>
        <p:spPr>
          <a:xfrm flipH="1">
            <a:off x="5867400" y="5410200"/>
            <a:ext cx="381000" cy="533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57200" y="2971800"/>
            <a:ext cx="8077200" cy="1077913"/>
          </a:xfrm>
          <a:prstGeom prst="rect">
            <a:avLst/>
          </a:prstGeom>
          <a:solidFill>
            <a:srgbClr val="3366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3200" b="1" cap="all" dirty="0">
                <a:ea typeface="+mn-ea"/>
                <a:cs typeface="+mn-cs"/>
              </a:rPr>
              <a:t>Positie</a:t>
            </a:r>
            <a:r>
              <a:rPr lang="nl-NL" sz="3200" b="1" cap="all" dirty="0" smtClean="0">
                <a:ea typeface="+mn-ea"/>
                <a:cs typeface="+mn-cs"/>
              </a:rPr>
              <a:t> financieel adviseur </a:t>
            </a:r>
            <a:endParaRPr lang="nl-NL" sz="3200" b="1" cap="all" dirty="0">
              <a:ea typeface="+mn-ea"/>
              <a:cs typeface="+mn-cs"/>
            </a:endParaRPr>
          </a:p>
          <a:p>
            <a:pPr algn="ctr">
              <a:defRPr/>
            </a:pPr>
            <a:r>
              <a:rPr lang="nl-NL" sz="3200" b="1" cap="all" dirty="0">
                <a:ea typeface="+mn-ea"/>
                <a:cs typeface="+mn-cs"/>
              </a:rPr>
              <a:t>onder druk</a:t>
            </a:r>
          </a:p>
        </p:txBody>
      </p:sp>
      <p:sp>
        <p:nvSpPr>
          <p:cNvPr id="37921" name="Tijdelijke aanduiding voor voettekst 12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solidFill>
                  <a:srgbClr val="0D0D0D"/>
                </a:solidFill>
                <a:ea typeface="Arial" pitchFamily="-65" charset="0"/>
                <a:cs typeface="Arial" pitchFamily="-65" charset="0"/>
              </a:rPr>
              <a:t>© www.freddejong.eu</a:t>
            </a:r>
            <a:endParaRPr lang="en-US">
              <a:solidFill>
                <a:srgbClr val="0D0D0D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ATP gaat niet failliet?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1255018063"/>
              </p:ext>
            </p:extLst>
          </p:nvPr>
        </p:nvGraphicFramePr>
        <p:xfrm>
          <a:off x="755576" y="1828800"/>
          <a:ext cx="7920880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486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Of toch wel?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A0A-D299-A241-AEF0-7697B1C16E60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© www.freddejong.eu</a:t>
            </a:r>
            <a:endParaRPr lang="nl-NL"/>
          </a:p>
        </p:txBody>
      </p:sp>
      <p:graphicFrame>
        <p:nvGraphicFramePr>
          <p:cNvPr id="6" name="G 7"/>
          <p:cNvGraphicFramePr/>
          <p:nvPr>
            <p:extLst>
              <p:ext uri="{D42A27DB-BD31-4B8C-83A1-F6EECF244321}">
                <p14:modId xmlns:p14="http://schemas.microsoft.com/office/powerpoint/2010/main" val="399343234"/>
              </p:ext>
            </p:extLst>
          </p:nvPr>
        </p:nvGraphicFramePr>
        <p:xfrm>
          <a:off x="539552" y="1828800"/>
          <a:ext cx="8064896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316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huisstij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 huisstij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huisstijl</Template>
  <TotalTime>5775</TotalTime>
  <Words>266</Words>
  <Application>Microsoft Macintosh PowerPoint</Application>
  <PresentationFormat>Diavoorstelling (4:3)</PresentationFormat>
  <Paragraphs>100</Paragraphs>
  <Slides>18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Powerpoint huisstijl</vt:lpstr>
      <vt:lpstr>1_Powerpoint huisstijl</vt:lpstr>
      <vt:lpstr>Document</vt:lpstr>
      <vt:lpstr>PowerPoint-presentatie</vt:lpstr>
      <vt:lpstr>PowerPoint-presentatie</vt:lpstr>
      <vt:lpstr>De markt in 2015</vt:lpstr>
      <vt:lpstr>2013</vt:lpstr>
      <vt:lpstr>PowerPoint-presentatie</vt:lpstr>
      <vt:lpstr>PowerPoint-presentatie</vt:lpstr>
      <vt:lpstr>Constatering 1</vt:lpstr>
      <vt:lpstr>ATP gaat niet failliet?</vt:lpstr>
      <vt:lpstr>Of toch wel?</vt:lpstr>
      <vt:lpstr>PowerPoint-presentatie</vt:lpstr>
      <vt:lpstr>CONSTATERING 2</vt:lpstr>
      <vt:lpstr>PowerPoint-presentatie</vt:lpstr>
      <vt:lpstr>PowerPoint-presentatie</vt:lpstr>
      <vt:lpstr>PowerPoint-presentatie</vt:lpstr>
      <vt:lpstr>PowerPoint-presentatie</vt:lpstr>
      <vt:lpstr>Bestaansrecht financieel adviseurs</vt:lpstr>
      <vt:lpstr>PowerPoint-presentatie</vt:lpstr>
      <vt:lpstr>fred@freddejong.eu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Profile</dc:creator>
  <cp:lastModifiedBy>Fred de Jong</cp:lastModifiedBy>
  <cp:revision>136</cp:revision>
  <cp:lastPrinted>2014-01-28T13:04:09Z</cp:lastPrinted>
  <dcterms:created xsi:type="dcterms:W3CDTF">2014-09-15T06:31:43Z</dcterms:created>
  <dcterms:modified xsi:type="dcterms:W3CDTF">2015-02-13T13:47:23Z</dcterms:modified>
</cp:coreProperties>
</file>